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57" r:id="rId5"/>
    <p:sldId id="323" r:id="rId6"/>
    <p:sldId id="298" r:id="rId7"/>
    <p:sldId id="3603" r:id="rId8"/>
    <p:sldId id="3620" r:id="rId9"/>
    <p:sldId id="299" r:id="rId10"/>
    <p:sldId id="3625" r:id="rId11"/>
    <p:sldId id="3626" r:id="rId12"/>
    <p:sldId id="3589" r:id="rId13"/>
    <p:sldId id="3621" r:id="rId14"/>
    <p:sldId id="309" r:id="rId15"/>
    <p:sldId id="343" r:id="rId16"/>
    <p:sldId id="314" r:id="rId17"/>
    <p:sldId id="3622" r:id="rId18"/>
    <p:sldId id="341" r:id="rId19"/>
    <p:sldId id="3593" r:id="rId20"/>
    <p:sldId id="304" r:id="rId21"/>
    <p:sldId id="3623" r:id="rId22"/>
    <p:sldId id="3615" r:id="rId23"/>
    <p:sldId id="3617" r:id="rId24"/>
    <p:sldId id="307" r:id="rId25"/>
    <p:sldId id="3616" r:id="rId26"/>
    <p:sldId id="3618" r:id="rId27"/>
    <p:sldId id="3619" r:id="rId28"/>
    <p:sldId id="318" r:id="rId29"/>
    <p:sldId id="259" r:id="rId30"/>
    <p:sldId id="262" r:id="rId31"/>
  </p:sldIdLst>
  <p:sldSz cx="9144000" cy="6858000" type="screen4x3"/>
  <p:notesSz cx="9998075" cy="68659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3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EF8FE"/>
    <a:srgbClr val="CBC7FD"/>
    <a:srgbClr val="0391D7"/>
    <a:srgbClr val="0193DA"/>
    <a:srgbClr val="2690C9"/>
    <a:srgbClr val="0391D8"/>
    <a:srgbClr val="1887D2"/>
    <a:srgbClr val="99CCFF"/>
    <a:srgbClr val="96D1EE"/>
    <a:srgbClr val="C6FE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149" autoAdjust="0"/>
    <p:restoredTop sz="85294" autoAdjust="0"/>
  </p:normalViewPr>
  <p:slideViewPr>
    <p:cSldViewPr>
      <p:cViewPr varScale="1">
        <p:scale>
          <a:sx n="95" d="100"/>
          <a:sy n="95" d="100"/>
        </p:scale>
        <p:origin x="168" y="96"/>
      </p:cViewPr>
      <p:guideLst>
        <p:guide orient="horz"/>
        <p:guide pos="3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e Andersson" userId="ea3fb0e9-706c-45dd-b03f-1d6ada3801a5" providerId="ADAL" clId="{FCC19D22-F351-47FE-A974-FCFEDC481272}"/>
    <pc:docChg chg="modSld">
      <pc:chgData name="Ole Andersson" userId="ea3fb0e9-706c-45dd-b03f-1d6ada3801a5" providerId="ADAL" clId="{FCC19D22-F351-47FE-A974-FCFEDC481272}" dt="2021-11-10T12:34:09.731" v="66" actId="1038"/>
      <pc:docMkLst>
        <pc:docMk/>
      </pc:docMkLst>
      <pc:sldChg chg="modSp mod">
        <pc:chgData name="Ole Andersson" userId="ea3fb0e9-706c-45dd-b03f-1d6ada3801a5" providerId="ADAL" clId="{FCC19D22-F351-47FE-A974-FCFEDC481272}" dt="2021-11-10T12:34:09.731" v="66" actId="1038"/>
        <pc:sldMkLst>
          <pc:docMk/>
          <pc:sldMk cId="257444059" sldId="341"/>
        </pc:sldMkLst>
        <pc:spChg chg="mod">
          <ac:chgData name="Ole Andersson" userId="ea3fb0e9-706c-45dd-b03f-1d6ada3801a5" providerId="ADAL" clId="{FCC19D22-F351-47FE-A974-FCFEDC481272}" dt="2021-11-10T12:34:09.731" v="66" actId="1038"/>
          <ac:spMkLst>
            <pc:docMk/>
            <pc:sldMk cId="257444059" sldId="341"/>
            <ac:spMk id="2" creationId="{ED7F839B-BB24-F54B-A995-906B206B903B}"/>
          </ac:spMkLst>
        </pc:spChg>
      </pc:sldChg>
      <pc:sldChg chg="modSp mod">
        <pc:chgData name="Ole Andersson" userId="ea3fb0e9-706c-45dd-b03f-1d6ada3801a5" providerId="ADAL" clId="{FCC19D22-F351-47FE-A974-FCFEDC481272}" dt="2021-11-10T12:23:04.542" v="33" actId="1037"/>
        <pc:sldMkLst>
          <pc:docMk/>
          <pc:sldMk cId="1699511145" sldId="3593"/>
        </pc:sldMkLst>
        <pc:spChg chg="mod">
          <ac:chgData name="Ole Andersson" userId="ea3fb0e9-706c-45dd-b03f-1d6ada3801a5" providerId="ADAL" clId="{FCC19D22-F351-47FE-A974-FCFEDC481272}" dt="2021-11-10T12:23:04.542" v="33" actId="1037"/>
          <ac:spMkLst>
            <pc:docMk/>
            <pc:sldMk cId="1699511145" sldId="3593"/>
            <ac:spMk id="20" creationId="{77086DEC-8856-0846-ABB3-8E40DD1D2AA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31467" cy="343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3" tIns="46452" rIns="92903" bIns="4645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66609" y="0"/>
            <a:ext cx="4331467" cy="343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3" tIns="46452" rIns="92903" bIns="4645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522313"/>
            <a:ext cx="4331467" cy="34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3" tIns="46452" rIns="92903" bIns="4645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66609" y="6522313"/>
            <a:ext cx="4331467" cy="34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3" tIns="46452" rIns="92903" bIns="4645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D20B184-E970-4D49-A3B1-866E1D078A7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40988" cy="36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03" tIns="46452" rIns="92903" bIns="4645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11826" y="0"/>
            <a:ext cx="4340988" cy="36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03" tIns="46452" rIns="92903" bIns="4645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E67788D-6F84-405D-B6A8-878D476D2A34}" type="datetimeFigureOut">
              <a:rPr lang="de-DE"/>
              <a:pPr>
                <a:defRPr/>
              </a:pPr>
              <a:t>10.11.2021</a:t>
            </a:fld>
            <a:endParaRPr lang="de-DE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05175" y="527050"/>
            <a:ext cx="3443288" cy="2582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70838" y="3267194"/>
            <a:ext cx="7311136" cy="310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03" tIns="46452" rIns="92903" bIns="464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534389"/>
            <a:ext cx="4340988" cy="316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03" tIns="46452" rIns="92903" bIns="4645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11826" y="6534389"/>
            <a:ext cx="4340988" cy="316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03" tIns="46452" rIns="92903" bIns="4645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E5EA83F-6C94-4156-BD4F-F7E9A6D29EB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5EA83F-6C94-4156-BD4F-F7E9A6D29EB3}" type="slidenum">
              <a:rPr lang="de-DE" altLang="de-DE" smtClean="0"/>
              <a:pPr>
                <a:defRPr/>
              </a:pPr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6746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5EA83F-6C94-4156-BD4F-F7E9A6D29EB3}" type="slidenum">
              <a:rPr lang="de-DE" altLang="de-DE" smtClean="0"/>
              <a:pPr>
                <a:defRPr/>
              </a:pPr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45158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5EA83F-6C94-4156-BD4F-F7E9A6D29EB3}" type="slidenum">
              <a:rPr lang="de-DE" altLang="de-DE" smtClean="0"/>
              <a:pPr>
                <a:defRPr/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35289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5EA83F-6C94-4156-BD4F-F7E9A6D29EB3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51727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5EA83F-6C94-4156-BD4F-F7E9A6D29EB3}" type="slidenum">
              <a:rPr lang="de-DE" altLang="de-DE" smtClean="0"/>
              <a:pPr>
                <a:defRPr/>
              </a:pPr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5218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5EA83F-6C94-4156-BD4F-F7E9A6D29EB3}" type="slidenum">
              <a:rPr lang="de-DE" altLang="de-DE" smtClean="0"/>
              <a:pPr>
                <a:defRPr/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90563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5EA83F-6C94-4156-BD4F-F7E9A6D29EB3}" type="slidenum">
              <a:rPr lang="de-DE" altLang="de-DE" smtClean="0"/>
              <a:pPr>
                <a:defRPr/>
              </a:pPr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23285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5EA83F-6C94-4156-BD4F-F7E9A6D29EB3}" type="slidenum">
              <a:rPr lang="de-DE" altLang="de-DE" smtClean="0"/>
              <a:pPr>
                <a:defRPr/>
              </a:pPr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662899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5EA83F-6C94-4156-BD4F-F7E9A6D29EB3}" type="slidenum">
              <a:rPr lang="de-DE" altLang="de-DE" smtClean="0"/>
              <a:pPr>
                <a:defRPr/>
              </a:pPr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253128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5EA83F-6C94-4156-BD4F-F7E9A6D29EB3}" type="slidenum">
              <a:rPr lang="de-DE" altLang="de-DE" smtClean="0"/>
              <a:pPr>
                <a:defRPr/>
              </a:pPr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228279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5EA83F-6C94-4156-BD4F-F7E9A6D29EB3}" type="slidenum">
              <a:rPr lang="de-DE" altLang="de-DE" smtClean="0"/>
              <a:pPr>
                <a:defRPr/>
              </a:pPr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84321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5EA83F-6C94-4156-BD4F-F7E9A6D29EB3}" type="slidenum">
              <a:rPr lang="de-DE" altLang="de-DE" smtClean="0"/>
              <a:pPr>
                <a:defRPr/>
              </a:pPr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386522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5EA83F-6C94-4156-BD4F-F7E9A6D29EB3}" type="slidenum">
              <a:rPr lang="de-DE" altLang="de-DE" smtClean="0"/>
              <a:pPr>
                <a:defRPr/>
              </a:pPr>
              <a:t>25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91976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5EA83F-6C94-4156-BD4F-F7E9A6D29EB3}" type="slidenum">
              <a:rPr lang="de-DE" altLang="de-DE" smtClean="0"/>
              <a:pPr>
                <a:defRPr/>
              </a:pPr>
              <a:t>26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916512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dirty="0"/>
              <a:t>Berufspädagoge ist anerkannt seit 21. August 2009 (BGBl. I S. 2927)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5EA83F-6C94-4156-BD4F-F7E9A6D29EB3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6453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5EA83F-6C94-4156-BD4F-F7E9A6D29EB3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95086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5EA83F-6C94-4156-BD4F-F7E9A6D29EB3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56862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5EA83F-6C94-4156-BD4F-F7E9A6D29EB3}" type="slidenum">
              <a:rPr lang="de-DE" altLang="de-DE" smtClean="0"/>
              <a:pPr>
                <a:defRPr/>
              </a:pPr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76919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5EA83F-6C94-4156-BD4F-F7E9A6D29EB3}" type="slidenum">
              <a:rPr lang="de-DE" altLang="de-DE" smtClean="0"/>
              <a:pPr>
                <a:defRPr/>
              </a:pPr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22323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5EA83F-6C94-4156-BD4F-F7E9A6D29EB3}" type="slidenum">
              <a:rPr lang="de-DE" altLang="de-DE" smtClean="0"/>
              <a:pPr>
                <a:defRPr/>
              </a:pPr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79479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5EA83F-6C94-4156-BD4F-F7E9A6D29EB3}" type="slidenum">
              <a:rPr lang="de-DE" altLang="de-DE" smtClean="0"/>
              <a:pPr>
                <a:defRPr/>
              </a:pPr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35734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8E4C85-4A7A-4643-924D-9518BE1297E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7480851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390B059-AF61-40B2-9F22-8AAF950A421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4514175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95B48C7-38EC-4E76-B5D9-5F84D8905AF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8784157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312EDE-819D-4B3D-8D59-24E1BAF3E51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7824665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A599242-EC52-4EEB-8B33-AA52E1B2B12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5297059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07EFD7-513C-4CA0-873B-F099DF5D7BA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4631479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A3EEC6E-D313-4BDB-AC5D-F94E9D3C5B3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1444811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A753FB-FB66-4BC3-85A3-2F43A2B5B5B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5918169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98004B-77BC-4896-8FA7-E8D0980A6DC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769810B-775A-644F-BF5C-1A6A6DF12B20}"/>
              </a:ext>
            </a:extLst>
          </p:cNvPr>
          <p:cNvSpPr/>
          <p:nvPr userDrawn="1"/>
        </p:nvSpPr>
        <p:spPr>
          <a:xfrm>
            <a:off x="0" y="6217175"/>
            <a:ext cx="9144000" cy="6301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0DD33618-EDF7-684F-9B2D-19F3DEA3064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9344" y="6385447"/>
            <a:ext cx="8175189" cy="116937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>
                <a:solidFill>
                  <a:srgbClr val="0391D7"/>
                </a:solidFill>
                <a:latin typeface="Arial" panose="020B0604020202020204" pitchFamily="34" charset="0"/>
              </a:rPr>
              <a:t>BUNDESVERBAND DEUTSCHER BERUFSAUSBILDER E.V. (BDBA)</a:t>
            </a:r>
            <a:br>
              <a:rPr lang="de-DE" altLang="de-DE" sz="2000" b="1" dirty="0">
                <a:solidFill>
                  <a:srgbClr val="0391D7"/>
                </a:solidFill>
                <a:latin typeface="Arial" panose="020B0604020202020204" pitchFamily="34" charset="0"/>
              </a:rPr>
            </a:br>
            <a:endParaRPr lang="de-DE" altLang="de-DE" sz="2800" dirty="0">
              <a:solidFill>
                <a:srgbClr val="0391D7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>
                <a:solidFill>
                  <a:srgbClr val="1887D2"/>
                </a:solidFill>
                <a:latin typeface="Arial" panose="020B0604020202020204" pitchFamily="34" charset="0"/>
              </a:rPr>
              <a:t> </a:t>
            </a:r>
            <a:endParaRPr lang="de-DE" altLang="de-DE" sz="2800" dirty="0">
              <a:solidFill>
                <a:srgbClr val="1887D2"/>
              </a:solidFill>
              <a:latin typeface="Arial" panose="020B0604020202020204" pitchFamily="34" charset="0"/>
            </a:endParaRPr>
          </a:p>
        </p:txBody>
      </p:sp>
      <p:pic>
        <p:nvPicPr>
          <p:cNvPr id="8" name="Grafik 4">
            <a:extLst>
              <a:ext uri="{FF2B5EF4-FFF2-40B4-BE49-F238E27FC236}">
                <a16:creationId xmlns:a16="http://schemas.microsoft.com/office/drawing/2014/main" id="{857EAE6A-856F-9C42-B220-A17FBB42D3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309320"/>
            <a:ext cx="432246" cy="43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35087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7D657D-8226-844D-A90B-5049ACCA6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5846E2-A888-8544-8E9C-FE6170DE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B16CFB6-3F2F-AE4F-A186-D511DE8B7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125CA55-4005-BF42-950D-5D4683979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57BDF0-01F8-42BE-88C1-565DE3FE2FA8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8652707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903518-7760-47F6-BD94-D65E27CF396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3535820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9A9C41-CCDB-4FA8-9738-F87A978380C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296644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Klicken Sie, um die Formate des Vorlagentextes zu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57BDF0-01F8-42BE-88C1-565DE3FE2FA8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704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de.freepik.com/vektoren-kostenlos/leader-stand-auf-grossen-sieger-goldenen-cup" TargetMode="Externa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3" Type="http://schemas.openxmlformats.org/officeDocument/2006/relationships/image" Target="../media/image2.jpeg"/><Relationship Id="rId21" Type="http://schemas.openxmlformats.org/officeDocument/2006/relationships/image" Target="../media/image32.sv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pn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19" Type="http://schemas.openxmlformats.org/officeDocument/2006/relationships/image" Target="../media/image30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3" Type="http://schemas.openxmlformats.org/officeDocument/2006/relationships/image" Target="../media/image2.jpeg"/><Relationship Id="rId21" Type="http://schemas.openxmlformats.org/officeDocument/2006/relationships/image" Target="../media/image32.sv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pn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19" Type="http://schemas.openxmlformats.org/officeDocument/2006/relationships/image" Target="../media/image30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3" Type="http://schemas.openxmlformats.org/officeDocument/2006/relationships/image" Target="../media/image2.jpeg"/><Relationship Id="rId21" Type="http://schemas.openxmlformats.org/officeDocument/2006/relationships/image" Target="../media/image32.sv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pn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19" Type="http://schemas.openxmlformats.org/officeDocument/2006/relationships/image" Target="../media/image30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C04C70A-29F0-4828-9230-7FDD29A8D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" y="49566"/>
            <a:ext cx="9144000" cy="526718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22A6C88-C3C9-4173-94DA-8908C748C328}"/>
              </a:ext>
            </a:extLst>
          </p:cNvPr>
          <p:cNvSpPr/>
          <p:nvPr/>
        </p:nvSpPr>
        <p:spPr>
          <a:xfrm>
            <a:off x="0" y="2428893"/>
            <a:ext cx="9144000" cy="442342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1578587" y="6056618"/>
            <a:ext cx="7583920" cy="646235"/>
            <a:chOff x="261" y="5316"/>
            <a:chExt cx="3330" cy="588"/>
          </a:xfrm>
          <a:noFill/>
        </p:grpSpPr>
        <p:sp>
          <p:nvSpPr>
            <p:cNvPr id="15364" name="Rectangle 25"/>
            <p:cNvSpPr>
              <a:spLocks noChangeArrowheads="1"/>
            </p:cNvSpPr>
            <p:nvPr/>
          </p:nvSpPr>
          <p:spPr bwMode="auto">
            <a:xfrm>
              <a:off x="261" y="5568"/>
              <a:ext cx="3330" cy="3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b="1" dirty="0">
                  <a:solidFill>
                    <a:srgbClr val="0391D7"/>
                  </a:solidFill>
                  <a:latin typeface="Arial" panose="020B0604020202020204" pitchFamily="34" charset="0"/>
                </a:rPr>
                <a:t>Berufsausbilder-Verband (BAV) Bayern e.V. </a:t>
              </a:r>
              <a:endParaRPr lang="de-DE" altLang="de-DE" sz="2800" dirty="0">
                <a:solidFill>
                  <a:srgbClr val="1887D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365" name="Rectangle 26"/>
            <p:cNvSpPr>
              <a:spLocks noChangeArrowheads="1"/>
            </p:cNvSpPr>
            <p:nvPr/>
          </p:nvSpPr>
          <p:spPr bwMode="auto">
            <a:xfrm>
              <a:off x="451" y="5316"/>
              <a:ext cx="0" cy="3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2800" dirty="0">
                <a:solidFill>
                  <a:srgbClr val="1887D2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5363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32" y="5539480"/>
            <a:ext cx="1179922" cy="117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29">
            <a:extLst>
              <a:ext uri="{FF2B5EF4-FFF2-40B4-BE49-F238E27FC236}">
                <a16:creationId xmlns:a16="http://schemas.microsoft.com/office/drawing/2014/main" id="{8E98F4EF-ECE5-497A-8C7C-CC9742115463}"/>
              </a:ext>
            </a:extLst>
          </p:cNvPr>
          <p:cNvGrpSpPr>
            <a:grpSpLocks/>
          </p:cNvGrpSpPr>
          <p:nvPr/>
        </p:nvGrpSpPr>
        <p:grpSpPr bwMode="auto">
          <a:xfrm>
            <a:off x="4391105" y="1116777"/>
            <a:ext cx="7145329" cy="5172802"/>
            <a:chOff x="897" y="5170"/>
            <a:chExt cx="2726" cy="362"/>
          </a:xfrm>
        </p:grpSpPr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6BE08ECB-2E60-4D77-AE3D-94DA77E7E60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285" y="5513"/>
              <a:ext cx="192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de-DE" altLang="de-DE" sz="1800" dirty="0">
                <a:latin typeface="Arial" panose="020B0604020202020204" pitchFamily="34" charset="0"/>
              </a:endParaRPr>
            </a:p>
          </p:txBody>
        </p:sp>
        <p:sp>
          <p:nvSpPr>
            <p:cNvPr id="10" name="Rectangle 26">
              <a:extLst>
                <a:ext uri="{FF2B5EF4-FFF2-40B4-BE49-F238E27FC236}">
                  <a16:creationId xmlns:a16="http://schemas.microsoft.com/office/drawing/2014/main" id="{E1E5BBE1-251A-4FEE-87F6-D9E7A338F6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" y="5170"/>
              <a:ext cx="2726" cy="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2800" dirty="0">
                <a:latin typeface="Arial" panose="020B0604020202020204" pitchFamily="34" charset="0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0F285239-45A9-384F-ADFD-F286F41D917D}"/>
              </a:ext>
            </a:extLst>
          </p:cNvPr>
          <p:cNvSpPr txBox="1"/>
          <p:nvPr/>
        </p:nvSpPr>
        <p:spPr>
          <a:xfrm>
            <a:off x="536798" y="3097599"/>
            <a:ext cx="82930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Ausbilderqualifizierung der Zukunft?</a:t>
            </a:r>
          </a:p>
          <a:p>
            <a:pPr algn="ctr"/>
            <a:b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Prof. Dr. Barbara Kreis-Engelhardt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AFA4142-123E-4B40-8DE5-DCC22896B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9" y="-1582"/>
            <a:ext cx="9144000" cy="4324182"/>
          </a:xfrm>
          <a:prstGeom prst="rect">
            <a:avLst/>
          </a:prstGeom>
        </p:spPr>
      </p:pic>
      <p:sp>
        <p:nvSpPr>
          <p:cNvPr id="13" name="Herz 12">
            <a:extLst>
              <a:ext uri="{FF2B5EF4-FFF2-40B4-BE49-F238E27FC236}">
                <a16:creationId xmlns:a16="http://schemas.microsoft.com/office/drawing/2014/main" id="{4BDC5FC2-CC18-E144-9CB1-F4043904E66A}"/>
              </a:ext>
            </a:extLst>
          </p:cNvPr>
          <p:cNvSpPr/>
          <p:nvPr/>
        </p:nvSpPr>
        <p:spPr>
          <a:xfrm>
            <a:off x="4139952" y="1092283"/>
            <a:ext cx="864096" cy="72008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9B16615-83AB-47EC-8FC1-831DEF82FB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2592">
            <a:off x="4830436" y="953366"/>
            <a:ext cx="4222051" cy="96274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C482C30-7F38-254D-8740-9D5118F72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03A271A-9A28-1D4E-8B18-4E0DCD374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56792" y="-149123"/>
            <a:ext cx="7772400" cy="1143000"/>
          </a:xfrm>
        </p:spPr>
        <p:txBody>
          <a:bodyPr/>
          <a:lstStyle/>
          <a:p>
            <a:r>
              <a:rPr lang="de-DE" sz="3200" b="1" dirty="0">
                <a:solidFill>
                  <a:srgbClr val="0070C0"/>
                </a:solidFill>
              </a:rPr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336EFE-357D-034C-BCEA-202DC30FCF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383" y="907107"/>
            <a:ext cx="8351232" cy="4114800"/>
          </a:xfrm>
        </p:spPr>
        <p:txBody>
          <a:bodyPr/>
          <a:lstStyle/>
          <a:p>
            <a:pPr marL="571500" indent="-571500">
              <a:buFont typeface="+mj-lt"/>
              <a:buAutoNum type="arabicPeriod"/>
            </a:pPr>
            <a:r>
              <a:rPr lang="de-DE" dirty="0">
                <a:solidFill>
                  <a:schemeClr val="bg1"/>
                </a:solidFill>
              </a:rPr>
              <a:t>Berufsausbildung als Chance MIT Generation Z und Co.</a:t>
            </a:r>
          </a:p>
          <a:p>
            <a:pPr marL="571500" indent="-571500">
              <a:buFont typeface="+mj-lt"/>
              <a:buAutoNum type="arabicPeriod"/>
            </a:pPr>
            <a:endParaRPr lang="de-DE" dirty="0">
              <a:solidFill>
                <a:schemeClr val="bg1"/>
              </a:solidFill>
            </a:endParaRPr>
          </a:p>
          <a:p>
            <a:pPr marL="571500" indent="-571500">
              <a:buFont typeface="+mj-lt"/>
              <a:buAutoNum type="arabicPeriod"/>
            </a:pPr>
            <a:r>
              <a:rPr lang="de-DE" dirty="0">
                <a:solidFill>
                  <a:srgbClr val="FFFF00"/>
                </a:solidFill>
              </a:rPr>
              <a:t>Was braucht heute konkret die berufliche Ausbilderqualifizierung?</a:t>
            </a:r>
          </a:p>
          <a:p>
            <a:pPr marL="571500" indent="-571500">
              <a:buFont typeface="+mj-lt"/>
              <a:buAutoNum type="arabicPeriod"/>
            </a:pPr>
            <a:endParaRPr lang="de-DE" dirty="0">
              <a:solidFill>
                <a:schemeClr val="bg1"/>
              </a:solidFill>
            </a:endParaRPr>
          </a:p>
          <a:p>
            <a:pPr marL="571500" indent="-571500">
              <a:buFont typeface="+mj-lt"/>
              <a:buAutoNum type="arabicPeriod"/>
            </a:pPr>
            <a:r>
              <a:rPr lang="de-DE" dirty="0">
                <a:solidFill>
                  <a:schemeClr val="bg1"/>
                </a:solidFill>
              </a:rPr>
              <a:t>Triade der beruflichen Ausbildung ist auf dem Prüfstand!</a:t>
            </a:r>
          </a:p>
          <a:p>
            <a:pPr marL="571500" indent="-571500">
              <a:buFont typeface="+mj-lt"/>
              <a:buAutoNum type="arabicPeriod"/>
            </a:pPr>
            <a:endParaRPr lang="de-DE" dirty="0">
              <a:solidFill>
                <a:schemeClr val="bg1"/>
              </a:solidFill>
            </a:endParaRPr>
          </a:p>
          <a:p>
            <a:pPr marL="571500" indent="-571500">
              <a:buFont typeface="+mj-lt"/>
              <a:buAutoNum type="arabicPeriod"/>
            </a:pPr>
            <a:r>
              <a:rPr lang="de-DE" dirty="0">
                <a:solidFill>
                  <a:schemeClr val="bg1"/>
                </a:solidFill>
              </a:rPr>
              <a:t>Bewusste Gestaltung aller Stellschrauben für erfolgreiche Transformation!</a:t>
            </a:r>
          </a:p>
        </p:txBody>
      </p:sp>
      <p:pic>
        <p:nvPicPr>
          <p:cNvPr id="6" name="Grafik 4">
            <a:extLst>
              <a:ext uri="{FF2B5EF4-FFF2-40B4-BE49-F238E27FC236}">
                <a16:creationId xmlns:a16="http://schemas.microsoft.com/office/drawing/2014/main" id="{174C851D-B282-5048-B73D-22C690F9F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309320"/>
            <a:ext cx="432246" cy="43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95182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4">
            <a:extLst>
              <a:ext uri="{FF2B5EF4-FFF2-40B4-BE49-F238E27FC236}">
                <a16:creationId xmlns:a16="http://schemas.microsoft.com/office/drawing/2014/main" id="{8EB302BC-2CBB-4C96-99C9-324A0374A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309320"/>
            <a:ext cx="432246" cy="43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5E39C378-6944-304F-965E-83FFFEA4A8A6}"/>
              </a:ext>
            </a:extLst>
          </p:cNvPr>
          <p:cNvSpPr txBox="1">
            <a:spLocks/>
          </p:cNvSpPr>
          <p:nvPr/>
        </p:nvSpPr>
        <p:spPr>
          <a:xfrm>
            <a:off x="323628" y="148644"/>
            <a:ext cx="8134672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sz="3200" b="1" kern="0" dirty="0">
                <a:solidFill>
                  <a:srgbClr val="0070C0"/>
                </a:solidFill>
              </a:rPr>
              <a:t>Was braucht also HEUTE konkret die berufliche Ausbilderqualifizierung?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17496F31-6F5A-0843-BFEE-F63EE321E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5" y="1396240"/>
            <a:ext cx="8928991" cy="3112880"/>
          </a:xfrm>
          <a:solidFill>
            <a:schemeClr val="bg1"/>
          </a:solidFill>
        </p:spPr>
        <p:txBody>
          <a:bodyPr/>
          <a:lstStyle/>
          <a:p>
            <a:r>
              <a:rPr lang="de-DE" dirty="0">
                <a:highlight>
                  <a:srgbClr val="FFFF00"/>
                </a:highlight>
              </a:rPr>
              <a:t>Lernbegleiter</a:t>
            </a:r>
            <a:r>
              <a:rPr lang="de-DE" dirty="0"/>
              <a:t> nicht Unterweiser!</a:t>
            </a:r>
          </a:p>
          <a:p>
            <a:r>
              <a:rPr lang="de-DE" dirty="0">
                <a:highlight>
                  <a:srgbClr val="FFFF00"/>
                </a:highlight>
              </a:rPr>
              <a:t>Digitale Ausbildung </a:t>
            </a:r>
            <a:r>
              <a:rPr lang="de-DE" dirty="0"/>
              <a:t>nicht Digitalisierung!</a:t>
            </a:r>
          </a:p>
          <a:p>
            <a:r>
              <a:rPr lang="de-DE" dirty="0">
                <a:highlight>
                  <a:srgbClr val="FFFF00"/>
                </a:highlight>
              </a:rPr>
              <a:t>Stärken fördern </a:t>
            </a:r>
            <a:r>
              <a:rPr lang="de-DE" dirty="0"/>
              <a:t>nicht Schwächen aufdecken!</a:t>
            </a:r>
          </a:p>
          <a:p>
            <a:r>
              <a:rPr lang="de-DE" dirty="0">
                <a:highlight>
                  <a:srgbClr val="FFFF00"/>
                </a:highlight>
              </a:rPr>
              <a:t>Distanz wahren </a:t>
            </a:r>
            <a:r>
              <a:rPr lang="de-DE" dirty="0"/>
              <a:t>UND </a:t>
            </a:r>
            <a:r>
              <a:rPr lang="de-DE" dirty="0">
                <a:highlight>
                  <a:srgbClr val="FFFF00"/>
                </a:highlight>
              </a:rPr>
              <a:t>Nähe zeigen</a:t>
            </a:r>
            <a:r>
              <a:rPr lang="de-DE" dirty="0"/>
              <a:t>!</a:t>
            </a:r>
          </a:p>
          <a:p>
            <a:r>
              <a:rPr lang="de-DE" dirty="0">
                <a:highlight>
                  <a:srgbClr val="FFFF00"/>
                </a:highlight>
              </a:rPr>
              <a:t>Starkes Vorbild </a:t>
            </a:r>
            <a:r>
              <a:rPr lang="de-DE" dirty="0"/>
              <a:t>(Leader SEIN) nicht Diktat!</a:t>
            </a:r>
          </a:p>
          <a:p>
            <a:r>
              <a:rPr lang="de-DE" dirty="0">
                <a:highlight>
                  <a:srgbClr val="FFFF00"/>
                </a:highlight>
              </a:rPr>
              <a:t>Bewusste Wertschätzende Begleitung</a:t>
            </a:r>
            <a:r>
              <a:rPr lang="de-DE" dirty="0"/>
              <a:t>!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18ECC58-9E3C-BC4B-98FB-0174413C5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4493907"/>
            <a:ext cx="2432029" cy="2139937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D63D87FD-38E1-6240-90C7-F2815ACFEBA9}"/>
              </a:ext>
            </a:extLst>
          </p:cNvPr>
          <p:cNvSpPr/>
          <p:nvPr/>
        </p:nvSpPr>
        <p:spPr>
          <a:xfrm>
            <a:off x="2699792" y="6633844"/>
            <a:ext cx="1051306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https://de.freepik.com/vektoren-kostenlos/leader-stand-auf-grossen-sieger-goldenen-cup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_1311569.htm#page=1&amp;query=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sieger&amp;position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=1</a:t>
            </a:r>
          </a:p>
        </p:txBody>
      </p:sp>
    </p:spTree>
    <p:extLst>
      <p:ext uri="{BB962C8B-B14F-4D97-AF65-F5344CB8AC3E}">
        <p14:creationId xmlns:p14="http://schemas.microsoft.com/office/powerpoint/2010/main" val="79428792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7748474-C2DF-0C43-BA9B-8211595DD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2737"/>
            <a:ext cx="9144000" cy="5172448"/>
          </a:xfrm>
          <a:prstGeom prst="rect">
            <a:avLst/>
          </a:prstGeom>
        </p:spPr>
      </p:pic>
      <p:pic>
        <p:nvPicPr>
          <p:cNvPr id="8" name="Grafik 4">
            <a:extLst>
              <a:ext uri="{FF2B5EF4-FFF2-40B4-BE49-F238E27FC236}">
                <a16:creationId xmlns:a16="http://schemas.microsoft.com/office/drawing/2014/main" id="{C8E8B5ED-BE9D-C940-9B73-B593020C3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309320"/>
            <a:ext cx="432246" cy="43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71854CE7-C4FB-474B-928F-3C2FB231A35C}"/>
              </a:ext>
            </a:extLst>
          </p:cNvPr>
          <p:cNvSpPr txBox="1">
            <a:spLocks/>
          </p:cNvSpPr>
          <p:nvPr/>
        </p:nvSpPr>
        <p:spPr>
          <a:xfrm>
            <a:off x="0" y="-404607"/>
            <a:ext cx="9144000" cy="104208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br>
              <a:rPr lang="de-DE" sz="2800" b="1" kern="0" dirty="0">
                <a:solidFill>
                  <a:srgbClr val="0070C0"/>
                </a:solidFill>
              </a:rPr>
            </a:br>
            <a:r>
              <a:rPr lang="de-DE" sz="2800" b="1" kern="0" dirty="0">
                <a:solidFill>
                  <a:srgbClr val="0070C0"/>
                </a:solidFill>
              </a:rPr>
              <a:t>Stärkung mentaler, emotionaler, körperlicher UND digitaler Kompetenzen für </a:t>
            </a:r>
            <a:r>
              <a:rPr lang="de-DE" sz="2800" b="1" kern="0" dirty="0" err="1">
                <a:solidFill>
                  <a:srgbClr val="0070C0"/>
                </a:solidFill>
              </a:rPr>
              <a:t>Ausbilder:innen</a:t>
            </a:r>
            <a:r>
              <a:rPr lang="de-DE" sz="2800" b="1" kern="0" dirty="0">
                <a:solidFill>
                  <a:srgbClr val="0070C0"/>
                </a:solidFill>
              </a:rPr>
              <a:t>!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36211E0-1796-A14F-85CD-68A64D8AB44A}"/>
              </a:ext>
            </a:extLst>
          </p:cNvPr>
          <p:cNvSpPr txBox="1"/>
          <p:nvPr/>
        </p:nvSpPr>
        <p:spPr>
          <a:xfrm>
            <a:off x="107505" y="5912999"/>
            <a:ext cx="72492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7 S-</a:t>
            </a:r>
            <a:r>
              <a:rPr lang="de-DE" sz="1200" b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</a:t>
            </a:r>
            <a:r>
              <a:rPr lang="de-DE" sz="1200" b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-Modell (Prof. Kreis-Engelhardt)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12625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5EFB5C3-27A0-8F4F-B282-4926E2554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6" name="Grafik 4">
            <a:extLst>
              <a:ext uri="{FF2B5EF4-FFF2-40B4-BE49-F238E27FC236}">
                <a16:creationId xmlns:a16="http://schemas.microsoft.com/office/drawing/2014/main" id="{8EB302BC-2CBB-4C96-99C9-324A0374A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309320"/>
            <a:ext cx="432246" cy="43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AF25A521-3B8A-6648-A7CF-37A8B7713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697" y="1168985"/>
            <a:ext cx="8424836" cy="400127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de-DE" sz="2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0" indent="0">
              <a:buNone/>
            </a:pPr>
            <a:endParaRPr lang="de-DE" sz="1200" dirty="0">
              <a:solidFill>
                <a:srgbClr val="000000"/>
              </a:solidFill>
              <a:sym typeface="Wingdings" pitchFamily="2" charset="2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8C5109C-0F36-124B-ABBF-8A0E0F7FF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091310"/>
            <a:ext cx="9144000" cy="2239759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01CC7C87-8F32-AE43-ACC6-0C54BAD315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688231" y="2564904"/>
            <a:ext cx="2455767" cy="76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1026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C482C30-7F38-254D-8740-9D5118F72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03A271A-9A28-1D4E-8B18-4E0DCD374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56792" y="-149123"/>
            <a:ext cx="7772400" cy="1143000"/>
          </a:xfrm>
        </p:spPr>
        <p:txBody>
          <a:bodyPr/>
          <a:lstStyle/>
          <a:p>
            <a:r>
              <a:rPr lang="de-DE" sz="3200" b="1" dirty="0">
                <a:solidFill>
                  <a:srgbClr val="0070C0"/>
                </a:solidFill>
              </a:rPr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336EFE-357D-034C-BCEA-202DC30FCF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383" y="907107"/>
            <a:ext cx="8351232" cy="4114800"/>
          </a:xfrm>
        </p:spPr>
        <p:txBody>
          <a:bodyPr/>
          <a:lstStyle/>
          <a:p>
            <a:pPr marL="571500" indent="-571500">
              <a:buFont typeface="+mj-lt"/>
              <a:buAutoNum type="arabicPeriod"/>
            </a:pPr>
            <a:r>
              <a:rPr lang="de-DE" dirty="0">
                <a:solidFill>
                  <a:schemeClr val="bg1"/>
                </a:solidFill>
              </a:rPr>
              <a:t>Berufsausbildung als Chance MIT Generation Z und Co.</a:t>
            </a:r>
          </a:p>
          <a:p>
            <a:pPr marL="571500" indent="-571500">
              <a:buFont typeface="+mj-lt"/>
              <a:buAutoNum type="arabicPeriod"/>
            </a:pPr>
            <a:endParaRPr lang="de-DE" dirty="0">
              <a:solidFill>
                <a:schemeClr val="bg1"/>
              </a:solidFill>
            </a:endParaRPr>
          </a:p>
          <a:p>
            <a:pPr marL="571500" indent="-571500">
              <a:buFont typeface="+mj-lt"/>
              <a:buAutoNum type="arabicPeriod"/>
            </a:pPr>
            <a:r>
              <a:rPr lang="de-DE" dirty="0">
                <a:solidFill>
                  <a:schemeClr val="bg1"/>
                </a:solidFill>
              </a:rPr>
              <a:t>Was braucht heute konkret die berufliche Ausbilderqualifizierung?</a:t>
            </a:r>
          </a:p>
          <a:p>
            <a:pPr marL="571500" indent="-571500">
              <a:buFont typeface="+mj-lt"/>
              <a:buAutoNum type="arabicPeriod"/>
            </a:pPr>
            <a:endParaRPr lang="de-DE" dirty="0">
              <a:solidFill>
                <a:schemeClr val="bg1"/>
              </a:solidFill>
            </a:endParaRPr>
          </a:p>
          <a:p>
            <a:pPr marL="571500" indent="-571500">
              <a:buFont typeface="+mj-lt"/>
              <a:buAutoNum type="arabicPeriod"/>
            </a:pPr>
            <a:r>
              <a:rPr lang="de-DE" dirty="0">
                <a:solidFill>
                  <a:srgbClr val="FFFF00"/>
                </a:solidFill>
              </a:rPr>
              <a:t>Triade der beruflichen Ausbildung ist auf dem Prüfstand!</a:t>
            </a:r>
          </a:p>
          <a:p>
            <a:pPr marL="571500" indent="-571500">
              <a:buFont typeface="+mj-lt"/>
              <a:buAutoNum type="arabicPeriod"/>
            </a:pPr>
            <a:endParaRPr lang="de-DE" dirty="0">
              <a:solidFill>
                <a:schemeClr val="bg1"/>
              </a:solidFill>
            </a:endParaRPr>
          </a:p>
          <a:p>
            <a:pPr marL="571500" indent="-571500">
              <a:buFont typeface="+mj-lt"/>
              <a:buAutoNum type="arabicPeriod"/>
            </a:pPr>
            <a:r>
              <a:rPr lang="de-DE" dirty="0">
                <a:solidFill>
                  <a:schemeClr val="bg1"/>
                </a:solidFill>
              </a:rPr>
              <a:t>Bewusste Gestaltung aller Stellschrauben für erfolgreiche Transformation!</a:t>
            </a:r>
          </a:p>
        </p:txBody>
      </p:sp>
      <p:pic>
        <p:nvPicPr>
          <p:cNvPr id="6" name="Grafik 4">
            <a:extLst>
              <a:ext uri="{FF2B5EF4-FFF2-40B4-BE49-F238E27FC236}">
                <a16:creationId xmlns:a16="http://schemas.microsoft.com/office/drawing/2014/main" id="{174C851D-B282-5048-B73D-22C690F9F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309320"/>
            <a:ext cx="432246" cy="43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03464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087C457-0730-BB42-A3CB-0EB02398D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8772"/>
            <a:ext cx="9144000" cy="5749228"/>
          </a:xfrm>
          <a:prstGeom prst="rect">
            <a:avLst/>
          </a:prstGeom>
        </p:spPr>
      </p:pic>
      <p:pic>
        <p:nvPicPr>
          <p:cNvPr id="9" name="Grafik 4">
            <a:extLst>
              <a:ext uri="{FF2B5EF4-FFF2-40B4-BE49-F238E27FC236}">
                <a16:creationId xmlns:a16="http://schemas.microsoft.com/office/drawing/2014/main" id="{FB0F5A57-563B-AA40-B93E-496B32D510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309320"/>
            <a:ext cx="432246" cy="43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A8D5AA8B-D9D6-BC42-8F9F-08E8AC3DFA59}"/>
              </a:ext>
            </a:extLst>
          </p:cNvPr>
          <p:cNvSpPr/>
          <p:nvPr/>
        </p:nvSpPr>
        <p:spPr>
          <a:xfrm>
            <a:off x="304548" y="31554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Triade der beruflichen Ausbildung </a:t>
            </a:r>
            <a:br>
              <a:rPr lang="de-DE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 dem Prüfstand! 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D7F839B-BB24-F54B-A995-906B206B903B}"/>
              </a:ext>
            </a:extLst>
          </p:cNvPr>
          <p:cNvSpPr/>
          <p:nvPr/>
        </p:nvSpPr>
        <p:spPr>
          <a:xfrm>
            <a:off x="971600" y="6425754"/>
            <a:ext cx="1080120" cy="432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4405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6E8854-F12E-8246-B1DC-CD3ADCB2E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8640"/>
            <a:ext cx="7772400" cy="1143000"/>
          </a:xfrm>
        </p:spPr>
        <p:txBody>
          <a:bodyPr/>
          <a:lstStyle/>
          <a:p>
            <a:r>
              <a:rPr lang="de-DE" sz="3200" b="1" dirty="0">
                <a:solidFill>
                  <a:srgbClr val="0070C0"/>
                </a:solidFill>
              </a:rPr>
              <a:t>Wir brauchen in sämtlichen Bereichen der TRIADE nachhaltige Ansätze!</a:t>
            </a:r>
            <a:br>
              <a:rPr lang="de-DE" sz="3200" b="1" dirty="0">
                <a:solidFill>
                  <a:srgbClr val="0070C0"/>
                </a:solidFill>
              </a:rPr>
            </a:br>
            <a:endParaRPr lang="de-DE" sz="3200" dirty="0">
              <a:solidFill>
                <a:srgbClr val="0070C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806FBD8-5C83-4146-9527-1C3A48180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3184"/>
            <a:ext cx="9144000" cy="5784816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CA9CDD93-F8A5-F84E-A184-AA96B926AAA3}"/>
              </a:ext>
            </a:extLst>
          </p:cNvPr>
          <p:cNvSpPr/>
          <p:nvPr/>
        </p:nvSpPr>
        <p:spPr>
          <a:xfrm>
            <a:off x="24098" y="1508265"/>
            <a:ext cx="2365276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0E5E64D-26DB-E04C-84B3-18245F07B4D2}"/>
              </a:ext>
            </a:extLst>
          </p:cNvPr>
          <p:cNvSpPr/>
          <p:nvPr/>
        </p:nvSpPr>
        <p:spPr>
          <a:xfrm>
            <a:off x="5841708" y="1273374"/>
            <a:ext cx="3244029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BCF9F06-ABBA-204F-B3CD-E72C8A79C788}"/>
              </a:ext>
            </a:extLst>
          </p:cNvPr>
          <p:cNvSpPr/>
          <p:nvPr/>
        </p:nvSpPr>
        <p:spPr>
          <a:xfrm>
            <a:off x="6836977" y="3246438"/>
            <a:ext cx="2331121" cy="361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A8388A4-419F-494B-B45A-57C8C2C2F6F3}"/>
              </a:ext>
            </a:extLst>
          </p:cNvPr>
          <p:cNvSpPr txBox="1"/>
          <p:nvPr/>
        </p:nvSpPr>
        <p:spPr>
          <a:xfrm>
            <a:off x="1984223" y="1463319"/>
            <a:ext cx="4315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Bedürfnisorientierung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0A00FC6-A2FE-8944-AE4C-C9BDEDD06EB6}"/>
              </a:ext>
            </a:extLst>
          </p:cNvPr>
          <p:cNvSpPr txBox="1"/>
          <p:nvPr/>
        </p:nvSpPr>
        <p:spPr>
          <a:xfrm>
            <a:off x="2672102" y="3597248"/>
            <a:ext cx="3244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FFFF00"/>
                </a:solidFill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Co-Kreation mit Vision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945297E-6A94-7742-90B1-9F75C883B5B0}"/>
              </a:ext>
            </a:extLst>
          </p:cNvPr>
          <p:cNvSpPr txBox="1"/>
          <p:nvPr/>
        </p:nvSpPr>
        <p:spPr>
          <a:xfrm>
            <a:off x="2908949" y="4902170"/>
            <a:ext cx="27029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Wertschätzendes</a:t>
            </a:r>
            <a:br>
              <a:rPr lang="de-DE" sz="24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Entwicklungsklima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9F67FAC-467C-BC40-9BC2-D8112B165697}"/>
              </a:ext>
            </a:extLst>
          </p:cNvPr>
          <p:cNvSpPr txBox="1"/>
          <p:nvPr/>
        </p:nvSpPr>
        <p:spPr>
          <a:xfrm>
            <a:off x="4573239" y="2491977"/>
            <a:ext cx="3910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Unabhängige</a:t>
            </a:r>
            <a:br>
              <a:rPr lang="de-DE" sz="24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Prüferzertifizierung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1FC34E5-A9AC-D848-A5DE-BC2048C1F12F}"/>
              </a:ext>
            </a:extLst>
          </p:cNvPr>
          <p:cNvSpPr txBox="1"/>
          <p:nvPr/>
        </p:nvSpPr>
        <p:spPr>
          <a:xfrm>
            <a:off x="6131508" y="4163507"/>
            <a:ext cx="28937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Praxisnahe </a:t>
            </a:r>
            <a:br>
              <a:rPr lang="de-DE" sz="24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Lehrerqualifizierung</a:t>
            </a:r>
            <a:br>
              <a:rPr lang="de-DE" sz="24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und Quereinstiegs-</a:t>
            </a:r>
            <a:br>
              <a:rPr lang="de-DE" sz="24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err="1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möglichkeit</a:t>
            </a:r>
            <a:endParaRPr lang="de-DE" sz="2400" dirty="0">
              <a:solidFill>
                <a:srgbClr val="00B05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9704A78-E6DD-5242-8EF9-A557911CA33D}"/>
              </a:ext>
            </a:extLst>
          </p:cNvPr>
          <p:cNvSpPr txBox="1"/>
          <p:nvPr/>
        </p:nvSpPr>
        <p:spPr>
          <a:xfrm>
            <a:off x="-96664" y="4000996"/>
            <a:ext cx="21636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Höhere </a:t>
            </a:r>
            <a:br>
              <a:rPr lang="de-DE" sz="24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Standards</a:t>
            </a:r>
            <a:br>
              <a:rPr lang="de-DE" sz="24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 der Ausbilder-</a:t>
            </a:r>
            <a:br>
              <a:rPr lang="de-DE" sz="24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err="1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qualifizierung</a:t>
            </a:r>
            <a:br>
              <a:rPr lang="de-DE" sz="24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400" dirty="0">
              <a:solidFill>
                <a:srgbClr val="00B05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4">
            <a:extLst>
              <a:ext uri="{FF2B5EF4-FFF2-40B4-BE49-F238E27FC236}">
                <a16:creationId xmlns:a16="http://schemas.microsoft.com/office/drawing/2014/main" id="{133038B9-6E95-9C4C-9B5B-757517E86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309320"/>
            <a:ext cx="432246" cy="43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187B993F-16E0-1C47-AF42-48B97D24C667}"/>
              </a:ext>
            </a:extLst>
          </p:cNvPr>
          <p:cNvSpPr txBox="1"/>
          <p:nvPr/>
        </p:nvSpPr>
        <p:spPr>
          <a:xfrm>
            <a:off x="204361" y="1073448"/>
            <a:ext cx="8396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Schnellere Anpassung der Rahmenlehrpläne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48823E9-D59C-614D-A84C-922669D4209C}"/>
              </a:ext>
            </a:extLst>
          </p:cNvPr>
          <p:cNvSpPr txBox="1"/>
          <p:nvPr/>
        </p:nvSpPr>
        <p:spPr>
          <a:xfrm>
            <a:off x="90242" y="3140647"/>
            <a:ext cx="20842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Ausbilder als </a:t>
            </a:r>
            <a:br>
              <a:rPr lang="de-DE" sz="24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Führungskraft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BA59AC5-89BF-E047-8569-7928A848B2DC}"/>
              </a:ext>
            </a:extLst>
          </p:cNvPr>
          <p:cNvSpPr txBox="1"/>
          <p:nvPr/>
        </p:nvSpPr>
        <p:spPr>
          <a:xfrm>
            <a:off x="1515310" y="1858238"/>
            <a:ext cx="5200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Fachkönnen statt Prüfungsökonomie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8AE2B96-56D4-B745-A988-2373BC6278A9}"/>
              </a:ext>
            </a:extLst>
          </p:cNvPr>
          <p:cNvSpPr txBox="1"/>
          <p:nvPr/>
        </p:nvSpPr>
        <p:spPr>
          <a:xfrm>
            <a:off x="2473503" y="6396335"/>
            <a:ext cx="3826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FFFF00"/>
                </a:solidFill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IMAGEVERBESSERUNG!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77086DEC-8856-0846-ABB3-8E40DD1D2AA4}"/>
              </a:ext>
            </a:extLst>
          </p:cNvPr>
          <p:cNvSpPr/>
          <p:nvPr/>
        </p:nvSpPr>
        <p:spPr>
          <a:xfrm>
            <a:off x="899592" y="6425754"/>
            <a:ext cx="1080120" cy="432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51114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4">
            <a:extLst>
              <a:ext uri="{FF2B5EF4-FFF2-40B4-BE49-F238E27FC236}">
                <a16:creationId xmlns:a16="http://schemas.microsoft.com/office/drawing/2014/main" id="{8EB302BC-2CBB-4C96-99C9-324A0374A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309320"/>
            <a:ext cx="432246" cy="43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851430F-EEFB-4540-AB83-2EFCC9717C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951" y="1603926"/>
            <a:ext cx="3665995" cy="4120788"/>
          </a:xfrm>
          <a:solidFill>
            <a:srgbClr val="92D050"/>
          </a:solidFill>
        </p:spPr>
        <p:txBody>
          <a:bodyPr/>
          <a:lstStyle/>
          <a:p>
            <a:r>
              <a:rPr lang="de-DE" sz="1400" dirty="0"/>
              <a:t>Veränderung der Lehrerausbildung</a:t>
            </a:r>
          </a:p>
          <a:p>
            <a:r>
              <a:rPr lang="de-DE" sz="1400" dirty="0"/>
              <a:t>Pädagogik und Didaktik anreichern um Mentales Training, Coaching, bewegtes Lernen und digitales Lernen</a:t>
            </a:r>
          </a:p>
          <a:p>
            <a:r>
              <a:rPr lang="de-DE" sz="1400" dirty="0"/>
              <a:t>Mehr Selbstreflexion</a:t>
            </a:r>
          </a:p>
          <a:p>
            <a:r>
              <a:rPr lang="de-DE" sz="1400" dirty="0"/>
              <a:t>Methodenkoffer zur Potenzialentwicklung und Persönlichkeitsentfaltung</a:t>
            </a:r>
          </a:p>
          <a:p>
            <a:r>
              <a:rPr lang="de-DE" sz="1400" dirty="0"/>
              <a:t>Leadership-Kompetenzen (Neuro-Leadership, </a:t>
            </a:r>
            <a:r>
              <a:rPr lang="de-DE" sz="1400" dirty="0" err="1"/>
              <a:t>Mindful</a:t>
            </a:r>
            <a:r>
              <a:rPr lang="de-DE" sz="1400" dirty="0"/>
              <a:t> Leadership, Menschenbild: Brain </a:t>
            </a:r>
            <a:r>
              <a:rPr lang="de-DE" sz="1400" dirty="0" err="1"/>
              <a:t>directed</a:t>
            </a:r>
            <a:r>
              <a:rPr lang="de-DE" sz="1400" dirty="0"/>
              <a:t> man etc.)</a:t>
            </a:r>
          </a:p>
          <a:p>
            <a:r>
              <a:rPr lang="de-DE" sz="1400" dirty="0"/>
              <a:t>Enge Kooperation mit Unternehmen</a:t>
            </a:r>
          </a:p>
          <a:p>
            <a:r>
              <a:rPr lang="de-DE" sz="1400" dirty="0"/>
              <a:t>Klassenlehrer als Coach</a:t>
            </a:r>
          </a:p>
          <a:p>
            <a:r>
              <a:rPr lang="de-DE" sz="1400" dirty="0"/>
              <a:t>Einführung von Entwicklungsgesprächen</a:t>
            </a:r>
            <a:br>
              <a:rPr lang="de-DE" sz="1400" dirty="0"/>
            </a:br>
            <a:r>
              <a:rPr lang="de-DE" sz="1400" dirty="0"/>
              <a:t>(360° Feedback)</a:t>
            </a:r>
          </a:p>
          <a:p>
            <a:r>
              <a:rPr lang="de-DE" sz="1400" dirty="0"/>
              <a:t>...</a:t>
            </a:r>
          </a:p>
          <a:p>
            <a:pPr marL="0" indent="0">
              <a:buNone/>
            </a:pPr>
            <a:endParaRPr lang="de-DE" sz="1400" dirty="0">
              <a:highlight>
                <a:srgbClr val="00FF00"/>
              </a:highlight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B720A48-E8FF-914E-A5B8-ACAE3130B5AD}"/>
              </a:ext>
            </a:extLst>
          </p:cNvPr>
          <p:cNvSpPr txBox="1"/>
          <p:nvPr/>
        </p:nvSpPr>
        <p:spPr>
          <a:xfrm>
            <a:off x="902901" y="882715"/>
            <a:ext cx="2263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Berufsschule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D21277A-F42F-8044-99E8-02122FD929FB}"/>
              </a:ext>
            </a:extLst>
          </p:cNvPr>
          <p:cNvSpPr txBox="1"/>
          <p:nvPr/>
        </p:nvSpPr>
        <p:spPr>
          <a:xfrm>
            <a:off x="6264208" y="537082"/>
            <a:ext cx="20649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Betriebliche</a:t>
            </a:r>
          </a:p>
          <a:p>
            <a:pPr algn="ctr"/>
            <a:r>
              <a:rPr lang="de-DE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Ausbildung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C86F2FF-47BE-EF4E-A0F4-D9051A873B00}"/>
              </a:ext>
            </a:extLst>
          </p:cNvPr>
          <p:cNvSpPr txBox="1"/>
          <p:nvPr/>
        </p:nvSpPr>
        <p:spPr>
          <a:xfrm>
            <a:off x="72928" y="-12635"/>
            <a:ext cx="91562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Anwendung FIT-Prinzip zur Verbesserung der </a:t>
            </a:r>
            <a:br>
              <a:rPr lang="de-DE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Ausbildung</a:t>
            </a:r>
          </a:p>
        </p:txBody>
      </p:sp>
      <p:sp>
        <p:nvSpPr>
          <p:cNvPr id="15" name="Pfeil nach links und rechts 14">
            <a:extLst>
              <a:ext uri="{FF2B5EF4-FFF2-40B4-BE49-F238E27FC236}">
                <a16:creationId xmlns:a16="http://schemas.microsoft.com/office/drawing/2014/main" id="{036D8AA5-5000-0543-8FA2-FD87A4B2CD8D}"/>
              </a:ext>
            </a:extLst>
          </p:cNvPr>
          <p:cNvSpPr/>
          <p:nvPr/>
        </p:nvSpPr>
        <p:spPr>
          <a:xfrm>
            <a:off x="3773369" y="961171"/>
            <a:ext cx="1584176" cy="603068"/>
          </a:xfrm>
          <a:prstGeom prst="leftRightArrow">
            <a:avLst/>
          </a:prstGeom>
          <a:solidFill>
            <a:srgbClr val="0391D8"/>
          </a:solidFill>
          <a:ln>
            <a:solidFill>
              <a:srgbClr val="1887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haltsplatzhalter 3">
            <a:extLst>
              <a:ext uri="{FF2B5EF4-FFF2-40B4-BE49-F238E27FC236}">
                <a16:creationId xmlns:a16="http://schemas.microsoft.com/office/drawing/2014/main" id="{12AD8C15-DC33-A244-9DB2-DF9452E76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0" y="1659461"/>
            <a:ext cx="3810000" cy="4065253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de-DE" sz="1400" dirty="0"/>
              <a:t>Wertschätzung und Aktualisierung der </a:t>
            </a:r>
            <a:r>
              <a:rPr lang="de-DE" sz="1400" dirty="0" err="1"/>
              <a:t>Berufspädagogenausbildung</a:t>
            </a:r>
            <a:endParaRPr lang="de-DE" sz="1400" dirty="0"/>
          </a:p>
          <a:p>
            <a:r>
              <a:rPr lang="de-DE" sz="1400" dirty="0"/>
              <a:t>Ergänzung um Mentales Training, Coaching, bewegtes und digitales Lernen</a:t>
            </a:r>
          </a:p>
          <a:p>
            <a:r>
              <a:rPr lang="de-DE" sz="1400" dirty="0"/>
              <a:t>Mehr Selbstreflexion</a:t>
            </a:r>
          </a:p>
          <a:p>
            <a:r>
              <a:rPr lang="de-DE" sz="1400" dirty="0"/>
              <a:t>Methodenkoffer zur Potenzialentwicklung und Persönlichkeitsentfaltung</a:t>
            </a:r>
          </a:p>
          <a:p>
            <a:r>
              <a:rPr lang="de-DE" sz="1400" dirty="0"/>
              <a:t>Leadership-Kompetenzen (Neuro-Leadership, </a:t>
            </a:r>
            <a:r>
              <a:rPr lang="de-DE" sz="1400" dirty="0" err="1"/>
              <a:t>Mindful</a:t>
            </a:r>
            <a:r>
              <a:rPr lang="de-DE" sz="1400" dirty="0"/>
              <a:t> Leadership, Menschendbild: Brain </a:t>
            </a:r>
            <a:r>
              <a:rPr lang="de-DE" sz="1400" dirty="0" err="1"/>
              <a:t>directed</a:t>
            </a:r>
            <a:r>
              <a:rPr lang="de-DE" sz="1400" dirty="0"/>
              <a:t> man etc.</a:t>
            </a:r>
          </a:p>
          <a:p>
            <a:r>
              <a:rPr lang="de-DE" sz="1400" dirty="0"/>
              <a:t>Enge Kooperation/Networking mit Berufsschulen</a:t>
            </a:r>
          </a:p>
          <a:p>
            <a:r>
              <a:rPr lang="de-DE" sz="1400" dirty="0"/>
              <a:t>Ausbilder als Coach</a:t>
            </a:r>
          </a:p>
          <a:p>
            <a:r>
              <a:rPr lang="de-DE" sz="1400" dirty="0"/>
              <a:t>Ergänzung von Beurteilungs- und Entwicklungsgesprächen (360° Feedback)</a:t>
            </a:r>
          </a:p>
          <a:p>
            <a:r>
              <a:rPr lang="de-DE" sz="1400" dirty="0"/>
              <a:t>...</a:t>
            </a:r>
          </a:p>
        </p:txBody>
      </p:sp>
      <p:sp>
        <p:nvSpPr>
          <p:cNvPr id="18" name="Pfeil nach links und rechts 17">
            <a:extLst>
              <a:ext uri="{FF2B5EF4-FFF2-40B4-BE49-F238E27FC236}">
                <a16:creationId xmlns:a16="http://schemas.microsoft.com/office/drawing/2014/main" id="{0D7412DA-0354-1B41-BF7D-63BF8132CE12}"/>
              </a:ext>
            </a:extLst>
          </p:cNvPr>
          <p:cNvSpPr/>
          <p:nvPr/>
        </p:nvSpPr>
        <p:spPr>
          <a:xfrm rot="4888890">
            <a:off x="2396409" y="3226577"/>
            <a:ext cx="3951483" cy="603068"/>
          </a:xfrm>
          <a:prstGeom prst="leftRightArrow">
            <a:avLst/>
          </a:prstGeom>
          <a:solidFill>
            <a:srgbClr val="0391D8"/>
          </a:solidFill>
          <a:ln>
            <a:solidFill>
              <a:srgbClr val="1887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Pfeil nach links und rechts 18">
            <a:extLst>
              <a:ext uri="{FF2B5EF4-FFF2-40B4-BE49-F238E27FC236}">
                <a16:creationId xmlns:a16="http://schemas.microsoft.com/office/drawing/2014/main" id="{33130EDE-C571-D34C-9C7D-5F234CBE94A7}"/>
              </a:ext>
            </a:extLst>
          </p:cNvPr>
          <p:cNvSpPr/>
          <p:nvPr/>
        </p:nvSpPr>
        <p:spPr>
          <a:xfrm rot="16422498">
            <a:off x="2918311" y="3226577"/>
            <a:ext cx="3845788" cy="603068"/>
          </a:xfrm>
          <a:prstGeom prst="leftRightArrow">
            <a:avLst/>
          </a:prstGeom>
          <a:solidFill>
            <a:srgbClr val="0391D8"/>
          </a:solidFill>
          <a:ln>
            <a:solidFill>
              <a:srgbClr val="1887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6268834-B9DC-3E43-A927-C92E459BC173}"/>
              </a:ext>
            </a:extLst>
          </p:cNvPr>
          <p:cNvSpPr txBox="1"/>
          <p:nvPr/>
        </p:nvSpPr>
        <p:spPr>
          <a:xfrm>
            <a:off x="755646" y="5676106"/>
            <a:ext cx="804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Adäquates modernes Prüfungswesen / Kammern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311F2DE-F218-0A47-AABF-9A1C496CA805}"/>
              </a:ext>
            </a:extLst>
          </p:cNvPr>
          <p:cNvSpPr txBox="1"/>
          <p:nvPr/>
        </p:nvSpPr>
        <p:spPr>
          <a:xfrm>
            <a:off x="3174504" y="2427721"/>
            <a:ext cx="267893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Schlüsselkompetenz: </a:t>
            </a:r>
            <a:br>
              <a:rPr lang="de-DE" sz="20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Transformation </a:t>
            </a:r>
            <a:br>
              <a:rPr lang="de-DE" sz="20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br>
              <a:rPr lang="de-DE" sz="20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Didaktik in der </a:t>
            </a:r>
            <a:br>
              <a:rPr lang="de-DE" sz="20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Medien- und </a:t>
            </a:r>
            <a:br>
              <a:rPr lang="de-DE" sz="20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Berufspädagogik</a:t>
            </a:r>
            <a:br>
              <a:rPr lang="de-DE" sz="20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(DIGITAL</a:t>
            </a:r>
            <a:br>
              <a:rPr lang="de-DE" sz="20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br>
              <a:rPr lang="de-DE" sz="20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Traditionell)</a:t>
            </a:r>
          </a:p>
        </p:txBody>
      </p:sp>
    </p:spTree>
    <p:extLst>
      <p:ext uri="{BB962C8B-B14F-4D97-AF65-F5344CB8AC3E}">
        <p14:creationId xmlns:p14="http://schemas.microsoft.com/office/powerpoint/2010/main" val="149351212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C482C30-7F38-254D-8740-9D5118F72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03A271A-9A28-1D4E-8B18-4E0DCD374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56792" y="-149123"/>
            <a:ext cx="7772400" cy="1143000"/>
          </a:xfrm>
        </p:spPr>
        <p:txBody>
          <a:bodyPr/>
          <a:lstStyle/>
          <a:p>
            <a:r>
              <a:rPr lang="de-DE" sz="3200" b="1" dirty="0">
                <a:solidFill>
                  <a:srgbClr val="0070C0"/>
                </a:solidFill>
              </a:rPr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336EFE-357D-034C-BCEA-202DC30FCF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383" y="907107"/>
            <a:ext cx="8351232" cy="4114800"/>
          </a:xfrm>
        </p:spPr>
        <p:txBody>
          <a:bodyPr/>
          <a:lstStyle/>
          <a:p>
            <a:pPr marL="571500" indent="-571500">
              <a:buFont typeface="+mj-lt"/>
              <a:buAutoNum type="arabicPeriod"/>
            </a:pPr>
            <a:r>
              <a:rPr lang="de-DE" dirty="0">
                <a:solidFill>
                  <a:schemeClr val="bg1"/>
                </a:solidFill>
              </a:rPr>
              <a:t>Berufsausbildung als Chance MIT Generation Z und Co.</a:t>
            </a:r>
          </a:p>
          <a:p>
            <a:pPr marL="571500" indent="-571500">
              <a:buFont typeface="+mj-lt"/>
              <a:buAutoNum type="arabicPeriod"/>
            </a:pPr>
            <a:endParaRPr lang="de-DE" dirty="0">
              <a:solidFill>
                <a:schemeClr val="bg1"/>
              </a:solidFill>
            </a:endParaRPr>
          </a:p>
          <a:p>
            <a:pPr marL="571500" indent="-571500">
              <a:buFont typeface="+mj-lt"/>
              <a:buAutoNum type="arabicPeriod"/>
            </a:pPr>
            <a:r>
              <a:rPr lang="de-DE" dirty="0">
                <a:solidFill>
                  <a:schemeClr val="bg1"/>
                </a:solidFill>
              </a:rPr>
              <a:t>Was braucht heute konkret die berufliche Ausbilderqualifizierung?</a:t>
            </a:r>
          </a:p>
          <a:p>
            <a:pPr marL="571500" indent="-571500">
              <a:buFont typeface="+mj-lt"/>
              <a:buAutoNum type="arabicPeriod"/>
            </a:pPr>
            <a:endParaRPr lang="de-DE" dirty="0">
              <a:solidFill>
                <a:schemeClr val="bg1"/>
              </a:solidFill>
            </a:endParaRPr>
          </a:p>
          <a:p>
            <a:pPr marL="571500" indent="-571500">
              <a:buFont typeface="+mj-lt"/>
              <a:buAutoNum type="arabicPeriod"/>
            </a:pPr>
            <a:r>
              <a:rPr lang="de-DE" dirty="0">
                <a:solidFill>
                  <a:schemeClr val="bg1"/>
                </a:solidFill>
              </a:rPr>
              <a:t>Triade der beruflichen Ausbildung ist auf dem Prüfstand!</a:t>
            </a:r>
          </a:p>
          <a:p>
            <a:pPr marL="571500" indent="-571500">
              <a:buFont typeface="+mj-lt"/>
              <a:buAutoNum type="arabicPeriod"/>
            </a:pPr>
            <a:endParaRPr lang="de-DE" dirty="0">
              <a:solidFill>
                <a:schemeClr val="bg1"/>
              </a:solidFill>
            </a:endParaRPr>
          </a:p>
          <a:p>
            <a:pPr marL="571500" indent="-571500">
              <a:buFont typeface="+mj-lt"/>
              <a:buAutoNum type="arabicPeriod"/>
            </a:pPr>
            <a:r>
              <a:rPr lang="de-DE" dirty="0">
                <a:solidFill>
                  <a:srgbClr val="FFFF00"/>
                </a:solidFill>
              </a:rPr>
              <a:t>Bewusste Gestaltung aller Stellschrauben für erfolgreiche Transformation!</a:t>
            </a:r>
          </a:p>
        </p:txBody>
      </p:sp>
      <p:pic>
        <p:nvPicPr>
          <p:cNvPr id="6" name="Grafik 4">
            <a:extLst>
              <a:ext uri="{FF2B5EF4-FFF2-40B4-BE49-F238E27FC236}">
                <a16:creationId xmlns:a16="http://schemas.microsoft.com/office/drawing/2014/main" id="{174C851D-B282-5048-B73D-22C690F9F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309320"/>
            <a:ext cx="432246" cy="43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40497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38CCE33-98A8-3448-817E-88E2642C7B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9632" y="1371599"/>
            <a:ext cx="7608592" cy="5013847"/>
          </a:xfrm>
          <a:solidFill>
            <a:schemeClr val="bg1"/>
          </a:solidFill>
        </p:spPr>
        <p:txBody>
          <a:bodyPr/>
          <a:lstStyle/>
          <a:p>
            <a:r>
              <a:rPr lang="de-DE" sz="2300" i="1" dirty="0"/>
              <a:t>mehr Bewusstsein bei der Unternehmensleitung über die Anforderungen der Generation Z und der Herausforderungen, die das an Zeit und Geld für die betriebliche Ausbildung stellt!</a:t>
            </a:r>
            <a:endParaRPr lang="de-DE" sz="2300" dirty="0"/>
          </a:p>
          <a:p>
            <a:r>
              <a:rPr lang="de-DE" sz="2300" i="1" dirty="0"/>
              <a:t>mehr hauptberufliche Ausbilderstellen schaffen!</a:t>
            </a:r>
            <a:endParaRPr lang="de-DE" sz="2300" dirty="0"/>
          </a:p>
          <a:p>
            <a:r>
              <a:rPr lang="de-DE" sz="2300" i="1" dirty="0"/>
              <a:t>Ausbildungspersonal länger und besser qualifizieren, weil diese Qualifikationen, die heute notwendig wären im Ausbilderschein nicht vermittelt werden!</a:t>
            </a:r>
            <a:endParaRPr lang="de-DE" sz="2300" dirty="0"/>
          </a:p>
          <a:p>
            <a:r>
              <a:rPr lang="de-DE" sz="2300" i="1" dirty="0"/>
              <a:t>Ausbildungspersonal zu permanenter Fort- und Weiterbildung verpflichten!</a:t>
            </a:r>
          </a:p>
          <a:p>
            <a:r>
              <a:rPr lang="de-DE" sz="2300" i="1" dirty="0"/>
              <a:t>Veränderungen in Haltung und Denken für Wandel: Vertrauen, Kreativität, Vorstellungskraft, </a:t>
            </a:r>
            <a:r>
              <a:rPr lang="de-DE" sz="2300" i="1" dirty="0" err="1"/>
              <a:t>BewusstSEINsarbeit</a:t>
            </a:r>
            <a:endParaRPr lang="de-DE" sz="2300" dirty="0"/>
          </a:p>
          <a:p>
            <a:endParaRPr lang="de-DE" sz="24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793940B-1B3D-4640-88C4-2524BB73AEF8}"/>
              </a:ext>
            </a:extLst>
          </p:cNvPr>
          <p:cNvSpPr txBox="1"/>
          <p:nvPr/>
        </p:nvSpPr>
        <p:spPr>
          <a:xfrm>
            <a:off x="-74340" y="56068"/>
            <a:ext cx="92927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Stellschrauben erfolgreicher Transformation </a:t>
            </a:r>
            <a:br>
              <a:rPr lang="de-DE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 Verbesserung der Ausbilderqualifizierung: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E673163-467C-384E-9EB1-A7D99A984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40" y="1371599"/>
            <a:ext cx="741151" cy="833265"/>
          </a:xfrm>
          <a:prstGeom prst="rect">
            <a:avLst/>
          </a:prstGeom>
        </p:spPr>
      </p:pic>
      <p:pic>
        <p:nvPicPr>
          <p:cNvPr id="14" name="Grafik 4">
            <a:extLst>
              <a:ext uri="{FF2B5EF4-FFF2-40B4-BE49-F238E27FC236}">
                <a16:creationId xmlns:a16="http://schemas.microsoft.com/office/drawing/2014/main" id="{4D459483-B292-D248-A5E3-3381C62A9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8" y="6385446"/>
            <a:ext cx="432246" cy="43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8D4DB20-BB38-3844-B0C9-D619C115F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42" y="5058329"/>
            <a:ext cx="741151" cy="83326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3DB40DB-1379-0E4B-B404-AF8912FEF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50" y="4112441"/>
            <a:ext cx="741151" cy="83326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245CA6D-EA5A-2947-8135-59861EA01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51" y="3202619"/>
            <a:ext cx="741151" cy="83326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D8AE3A4-056F-EF46-B715-F4992ADD6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51" y="2292797"/>
            <a:ext cx="741151" cy="83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5547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AE5A026-97F6-5D49-97F4-E04A0B735CC2}"/>
              </a:ext>
            </a:extLst>
          </p:cNvPr>
          <p:cNvSpPr txBox="1"/>
          <p:nvPr/>
        </p:nvSpPr>
        <p:spPr bwMode="auto">
          <a:xfrm>
            <a:off x="4668133" y="5380120"/>
            <a:ext cx="4475867" cy="7513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algn="ctr">
              <a:spcAft>
                <a:spcPts val="600"/>
              </a:spcAft>
            </a:pPr>
            <a:r>
              <a:rPr lang="de-DE" sz="20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Prof. Dr. Barbara Kreis-Engelhardt</a:t>
            </a:r>
            <a:br>
              <a:rPr lang="de-DE" sz="20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de-DE" sz="20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mentalprof4you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D49CDDD-125B-0D49-ABE7-8DE11F5871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0" r="8077" b="-3"/>
          <a:stretch/>
        </p:blipFill>
        <p:spPr>
          <a:xfrm>
            <a:off x="4788024" y="339378"/>
            <a:ext cx="4131096" cy="4889555"/>
          </a:xfrm>
          <a:prstGeom prst="rect">
            <a:avLst/>
          </a:prstGeom>
          <a:noFill/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3EB206B-1E01-4383-A4C2-C1D405C624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821" y="204445"/>
            <a:ext cx="4721203" cy="5738868"/>
          </a:xfrm>
        </p:spPr>
        <p:txBody>
          <a:bodyPr/>
          <a:lstStyle/>
          <a:p>
            <a:r>
              <a:rPr lang="de-DE" b="1" dirty="0" err="1"/>
              <a:t>Founder</a:t>
            </a:r>
            <a:r>
              <a:rPr lang="de-DE" b="1" dirty="0"/>
              <a:t>, Wissenschaftliche Leitung </a:t>
            </a:r>
            <a:br>
              <a:rPr lang="de-DE" b="1" dirty="0"/>
            </a:br>
            <a:r>
              <a:rPr lang="de-DE" b="1" dirty="0"/>
              <a:t>Ammersee-Mental-Zentrum</a:t>
            </a:r>
            <a:br>
              <a:rPr lang="de-DE" dirty="0"/>
            </a:br>
            <a:r>
              <a:rPr lang="de-DE" dirty="0"/>
              <a:t>* Coaching-Praxis „Werkstatt der Talente“</a:t>
            </a:r>
            <a:br>
              <a:rPr lang="de-DE" dirty="0"/>
            </a:br>
            <a:r>
              <a:rPr lang="de-DE" dirty="0"/>
              <a:t>* Private "Gesundheitspraxis" nach dem Heilpraktiker-</a:t>
            </a:r>
            <a:br>
              <a:rPr lang="de-DE" dirty="0"/>
            </a:br>
            <a:r>
              <a:rPr lang="de-DE" dirty="0"/>
              <a:t>  Gesetz beschränkt auf das Gebiet der Psychotherapie</a:t>
            </a:r>
            <a:br>
              <a:rPr lang="de-DE" dirty="0"/>
            </a:br>
            <a:r>
              <a:rPr lang="de-DE" dirty="0"/>
              <a:t>* MENTAL-Training- und LEADERSHIP-Akademie</a:t>
            </a:r>
          </a:p>
          <a:p>
            <a:br>
              <a:rPr lang="de-DE" dirty="0"/>
            </a:br>
            <a:r>
              <a:rPr lang="de-DE" b="1" dirty="0"/>
              <a:t>Professorin für Business-Transformation</a:t>
            </a:r>
            <a:r>
              <a:rPr lang="de-DE" dirty="0"/>
              <a:t>, </a:t>
            </a:r>
            <a:br>
              <a:rPr lang="de-DE" dirty="0"/>
            </a:br>
            <a:r>
              <a:rPr lang="de-DE" dirty="0" err="1"/>
              <a:t>e</a:t>
            </a:r>
            <a:r>
              <a:rPr lang="de-DE" dirty="0"/>
              <a:t>-business, </a:t>
            </a:r>
            <a:r>
              <a:rPr lang="de-DE" dirty="0" err="1"/>
              <a:t>Mindful&amp;Neuro-Leadership</a:t>
            </a:r>
            <a:r>
              <a:rPr lang="de-DE" dirty="0"/>
              <a:t>, Führungs- und Organisationspsychologie, Agiles Projekt-, Change-, Wissens- u. Konfliktmanagement &amp; Mediation an der Hochschule für Wirtschaft und Umwelt Nürtingen-Geislingen (HfWU)</a:t>
            </a:r>
            <a:br>
              <a:rPr lang="de-DE" dirty="0"/>
            </a:br>
            <a:r>
              <a:rPr lang="de-DE" dirty="0"/>
              <a:t>https://</a:t>
            </a:r>
            <a:r>
              <a:rPr lang="de-DE" dirty="0" err="1"/>
              <a:t>www.hfwu.de</a:t>
            </a:r>
            <a:r>
              <a:rPr lang="de-DE" dirty="0"/>
              <a:t>/</a:t>
            </a:r>
            <a:r>
              <a:rPr lang="de-DE" dirty="0" err="1"/>
              <a:t>barbara-kreis-engelhardt</a:t>
            </a:r>
            <a:r>
              <a:rPr lang="de-DE" dirty="0"/>
              <a:t>/</a:t>
            </a:r>
            <a:br>
              <a:rPr lang="de-DE" dirty="0"/>
            </a:br>
            <a:endParaRPr lang="de-DE" dirty="0"/>
          </a:p>
          <a:p>
            <a:r>
              <a:rPr lang="de-DE" b="1" dirty="0"/>
              <a:t>Präsidentin des Bundesverbandes </a:t>
            </a:r>
            <a:br>
              <a:rPr lang="de-DE" b="1" dirty="0"/>
            </a:br>
            <a:r>
              <a:rPr lang="de-DE" b="1" dirty="0"/>
              <a:t>Faktor Mensch an Schule e.V.</a:t>
            </a:r>
            <a:br>
              <a:rPr lang="de-DE" dirty="0"/>
            </a:br>
            <a:r>
              <a:rPr lang="de-DE" dirty="0"/>
              <a:t>http://</a:t>
            </a:r>
            <a:r>
              <a:rPr lang="de-DE" dirty="0" err="1"/>
              <a:t>www.faktormenschanschule.de</a:t>
            </a:r>
            <a:br>
              <a:rPr lang="de-DE" dirty="0"/>
            </a:br>
            <a:r>
              <a:rPr lang="de-DE" dirty="0"/>
              <a:t> </a:t>
            </a:r>
          </a:p>
          <a:p>
            <a:r>
              <a:rPr lang="de-DE" b="1" dirty="0"/>
              <a:t>Stellv. Landesvorsitzende des </a:t>
            </a:r>
            <a:br>
              <a:rPr lang="de-DE" b="1" dirty="0"/>
            </a:br>
            <a:r>
              <a:rPr lang="de-DE" b="1" dirty="0"/>
              <a:t>Berufsausbilder-Verbandes (BAV) </a:t>
            </a:r>
            <a:br>
              <a:rPr lang="de-DE" b="1" dirty="0"/>
            </a:br>
            <a:r>
              <a:rPr lang="de-DE" b="1" dirty="0" err="1"/>
              <a:t>Bayern.e.V</a:t>
            </a:r>
            <a:r>
              <a:rPr lang="de-DE" b="1" dirty="0"/>
              <a:t>. </a:t>
            </a:r>
            <a:br>
              <a:rPr lang="de-DE" dirty="0"/>
            </a:br>
            <a:r>
              <a:rPr lang="de-DE" dirty="0"/>
              <a:t>http://</a:t>
            </a:r>
            <a:r>
              <a:rPr lang="de-DE" dirty="0" err="1"/>
              <a:t>www.bdba</a:t>
            </a:r>
            <a:r>
              <a:rPr lang="de-DE" dirty="0"/>
              <a:t>-lv-</a:t>
            </a:r>
            <a:r>
              <a:rPr lang="de-DE" dirty="0" err="1"/>
              <a:t>by.de</a:t>
            </a:r>
            <a:r>
              <a:rPr lang="de-DE" dirty="0"/>
              <a:t> , </a:t>
            </a:r>
          </a:p>
          <a:p>
            <a:r>
              <a:rPr lang="de-DE" b="1" dirty="0"/>
              <a:t>Stellv. Bundesvorsitzende des BDBA e.V.</a:t>
            </a:r>
          </a:p>
          <a:p>
            <a:endParaRPr lang="de-DE" b="1" dirty="0"/>
          </a:p>
          <a:p>
            <a:r>
              <a:rPr lang="de-DE" b="1" dirty="0"/>
              <a:t>Außenstelle der DBA</a:t>
            </a:r>
            <a:br>
              <a:rPr lang="de-DE" b="1" dirty="0"/>
            </a:br>
            <a:r>
              <a:rPr lang="de-DE" b="1" dirty="0"/>
              <a:t>Deutsche Berufsausbilder Akademie e.V.</a:t>
            </a:r>
          </a:p>
          <a:p>
            <a:r>
              <a:rPr lang="de-DE" dirty="0"/>
              <a:t>http://</a:t>
            </a:r>
            <a:r>
              <a:rPr lang="de-DE" dirty="0" err="1"/>
              <a:t>dba-akademie.de</a:t>
            </a:r>
            <a:endParaRPr lang="de-DE" dirty="0"/>
          </a:p>
          <a:p>
            <a:br>
              <a:rPr lang="de-DE" b="1" dirty="0"/>
            </a:br>
            <a:br>
              <a:rPr lang="de-DE" dirty="0"/>
            </a:br>
            <a:endParaRPr lang="en-US" dirty="0"/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39BDA197-57B0-574D-ABAC-A163C3AD321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738984" y="1642150"/>
            <a:ext cx="829310" cy="34353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FE17EC4-93DF-CD48-BFE3-072F295F59C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738984" y="310679"/>
            <a:ext cx="829310" cy="46821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DA70183-A79E-4149-9283-1A63A4DF845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940366" y="4516169"/>
            <a:ext cx="670234" cy="69116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B9087E8-43B0-A84C-8B0B-835623603A81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3864344" y="3513563"/>
            <a:ext cx="703950" cy="68836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2A13069-93F5-0443-8FFF-0DC208476B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0366" y="5835810"/>
            <a:ext cx="627928" cy="53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3098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4">
            <a:extLst>
              <a:ext uri="{FF2B5EF4-FFF2-40B4-BE49-F238E27FC236}">
                <a16:creationId xmlns:a16="http://schemas.microsoft.com/office/drawing/2014/main" id="{E1DA2B3C-8DF0-8145-BEC1-49831C9E0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5047" y="1508822"/>
            <a:ext cx="2995105" cy="200889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sz="2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Berufsqualifizierung</a:t>
            </a:r>
            <a:br>
              <a:rPr lang="de-DE" sz="2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de-DE" sz="2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Berufung LEBEN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EFA275-119F-704D-9C38-67A4E587E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714" y="1415892"/>
            <a:ext cx="1439093" cy="1323454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sz="2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Azubi</a:t>
            </a:r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id="{51B0D258-E463-1048-804E-09D4F999B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930" y="1508822"/>
            <a:ext cx="1382192" cy="1323454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sz="20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Lehrer:in</a:t>
            </a:r>
            <a:endParaRPr lang="de-DE" sz="2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E967318E-F0FC-E249-8F26-ED4BB5889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0077" y="3629896"/>
            <a:ext cx="1403846" cy="141216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sz="20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Ausbilder:in</a:t>
            </a:r>
            <a:endParaRPr lang="de-DE" sz="2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44813ECB-D359-714C-B2E9-B285A492E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4877" y="5529623"/>
            <a:ext cx="994245" cy="98027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sz="2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Mensch</a:t>
            </a:r>
          </a:p>
        </p:txBody>
      </p:sp>
      <p:sp>
        <p:nvSpPr>
          <p:cNvPr id="9" name="Line 9">
            <a:extLst>
              <a:ext uri="{FF2B5EF4-FFF2-40B4-BE49-F238E27FC236}">
                <a16:creationId xmlns:a16="http://schemas.microsoft.com/office/drawing/2014/main" id="{15B7780B-B93F-6844-95E9-E1ECF75B45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4953361"/>
            <a:ext cx="0" cy="5762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sz="200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D872CCFF-4C09-A14A-9460-3B9FBDD48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9" y="5129513"/>
            <a:ext cx="15552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000" i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Entwicklung</a:t>
            </a: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70135691-543C-CC43-9038-A24E00C74B32}"/>
              </a:ext>
            </a:extLst>
          </p:cNvPr>
          <p:cNvSpPr>
            <a:spLocks noChangeArrowheads="1"/>
          </p:cNvSpPr>
          <p:nvPr/>
        </p:nvSpPr>
        <p:spPr bwMode="auto">
          <a:xfrm rot="19245703">
            <a:off x="4951133" y="3024319"/>
            <a:ext cx="1550741" cy="61983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sz="2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Co-Kreation</a:t>
            </a: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75CE2EE8-904C-EB40-8217-521E05C591B4}"/>
              </a:ext>
            </a:extLst>
          </p:cNvPr>
          <p:cNvSpPr>
            <a:spLocks noChangeArrowheads="1"/>
          </p:cNvSpPr>
          <p:nvPr/>
        </p:nvSpPr>
        <p:spPr bwMode="auto">
          <a:xfrm rot="2278576">
            <a:off x="2272417" y="3089594"/>
            <a:ext cx="1828286" cy="563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sz="2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Wertschätzende </a:t>
            </a:r>
            <a:br>
              <a:rPr lang="de-DE" sz="2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de-DE" sz="2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Begleitung</a:t>
            </a:r>
          </a:p>
        </p:txBody>
      </p:sp>
      <p:sp>
        <p:nvSpPr>
          <p:cNvPr id="16" name="Line 9">
            <a:extLst>
              <a:ext uri="{FF2B5EF4-FFF2-40B4-BE49-F238E27FC236}">
                <a16:creationId xmlns:a16="http://schemas.microsoft.com/office/drawing/2014/main" id="{3706434B-B716-3C47-8926-65DC126528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09931" y="2076061"/>
            <a:ext cx="548338" cy="155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sz="200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514DE03-D967-A846-BA66-05D1742F540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317180" y="2122055"/>
            <a:ext cx="719137" cy="1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sz="200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E1C09FD-6CB2-704D-888B-F7A9CC091FB3}"/>
              </a:ext>
            </a:extLst>
          </p:cNvPr>
          <p:cNvSpPr txBox="1"/>
          <p:nvPr/>
        </p:nvSpPr>
        <p:spPr>
          <a:xfrm>
            <a:off x="724647" y="-12288"/>
            <a:ext cx="76947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Bewusste Gestaltung der 6 Kontinente</a:t>
            </a:r>
            <a:br>
              <a:rPr lang="de-DE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der Ausbildung</a:t>
            </a: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DDD9272A-FEDD-894C-8E1A-617B38BCF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17" y="2758009"/>
            <a:ext cx="15552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000" i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Entwicklung</a:t>
            </a: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FAB4F711-0EFE-C941-B8EE-540386885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13" y="1586458"/>
            <a:ext cx="994245" cy="98027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sz="2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Mensch</a:t>
            </a:r>
          </a:p>
        </p:txBody>
      </p:sp>
      <p:sp>
        <p:nvSpPr>
          <p:cNvPr id="21" name="Oval 8">
            <a:extLst>
              <a:ext uri="{FF2B5EF4-FFF2-40B4-BE49-F238E27FC236}">
                <a16:creationId xmlns:a16="http://schemas.microsoft.com/office/drawing/2014/main" id="{9280DA3F-7986-A545-9AC1-37C8312C8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9005" y="1626647"/>
            <a:ext cx="994245" cy="98027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sz="2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Mensch</a:t>
            </a: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137D584A-FEA7-4D48-A851-94A9DC518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040" y="2749166"/>
            <a:ext cx="15552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000" i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Entwicklung</a:t>
            </a:r>
          </a:p>
        </p:txBody>
      </p:sp>
      <p:pic>
        <p:nvPicPr>
          <p:cNvPr id="23" name="Grafik 4">
            <a:extLst>
              <a:ext uri="{FF2B5EF4-FFF2-40B4-BE49-F238E27FC236}">
                <a16:creationId xmlns:a16="http://schemas.microsoft.com/office/drawing/2014/main" id="{4BAE574C-AB12-044F-81E0-867EB50E0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8" y="6385446"/>
            <a:ext cx="432246" cy="43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1635C50-A73F-A647-995D-0E02B7C8A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587" y="3978861"/>
            <a:ext cx="2810654" cy="212640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D3101DCD-E7F5-764C-9A87-F5AAA5CF4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28" y="4037617"/>
            <a:ext cx="2308932" cy="200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5834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4">
            <a:extLst>
              <a:ext uri="{FF2B5EF4-FFF2-40B4-BE49-F238E27FC236}">
                <a16:creationId xmlns:a16="http://schemas.microsoft.com/office/drawing/2014/main" id="{8EB302BC-2CBB-4C96-99C9-324A0374A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309320"/>
            <a:ext cx="432246" cy="43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BE52414A-FDF5-F148-A470-3236D71EC7E4}"/>
              </a:ext>
            </a:extLst>
          </p:cNvPr>
          <p:cNvSpPr txBox="1">
            <a:spLocks/>
          </p:cNvSpPr>
          <p:nvPr/>
        </p:nvSpPr>
        <p:spPr bwMode="auto">
          <a:xfrm>
            <a:off x="11446" y="260648"/>
            <a:ext cx="9121108" cy="5653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en-US" sz="2400" b="1" kern="1200" dirty="0">
              <a:solidFill>
                <a:srgbClr val="7030A0"/>
              </a:solidFill>
            </a:endParaRPr>
          </a:p>
          <a:p>
            <a:endParaRPr lang="en-US" sz="2400" b="1" dirty="0">
              <a:solidFill>
                <a:srgbClr val="7030A0"/>
              </a:solidFill>
            </a:endParaRPr>
          </a:p>
          <a:p>
            <a:endParaRPr lang="en-US" sz="2400" b="1" kern="1200" dirty="0">
              <a:solidFill>
                <a:srgbClr val="7030A0"/>
              </a:solidFill>
            </a:endParaRPr>
          </a:p>
          <a:p>
            <a:endParaRPr lang="en-US" sz="2400" b="1" dirty="0">
              <a:solidFill>
                <a:srgbClr val="7030A0"/>
              </a:solidFill>
            </a:endParaRPr>
          </a:p>
          <a:p>
            <a:r>
              <a:rPr lang="en-US" sz="2400" b="1" kern="1200" dirty="0">
                <a:solidFill>
                  <a:srgbClr val="7030A0"/>
                </a:solidFill>
              </a:rPr>
              <a:t>Die </a:t>
            </a:r>
            <a:r>
              <a:rPr lang="en-US" sz="2400" b="1" kern="1200" dirty="0" err="1">
                <a:solidFill>
                  <a:srgbClr val="7030A0"/>
                </a:solidFill>
              </a:rPr>
              <a:t>Fähigkeiten</a:t>
            </a:r>
            <a:r>
              <a:rPr lang="en-US" sz="2400" b="1" kern="1200" dirty="0">
                <a:solidFill>
                  <a:srgbClr val="7030A0"/>
                </a:solidFill>
              </a:rPr>
              <a:t> von </a:t>
            </a:r>
            <a:r>
              <a:rPr lang="en-US" sz="2400" b="1" dirty="0" err="1">
                <a:solidFill>
                  <a:srgbClr val="7030A0"/>
                </a:solidFill>
              </a:rPr>
              <a:t>qualifizierten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br>
              <a:rPr lang="en-US" sz="2400" b="1" dirty="0">
                <a:solidFill>
                  <a:srgbClr val="7030A0"/>
                </a:solidFill>
              </a:rPr>
            </a:br>
            <a:r>
              <a:rPr lang="en-US" sz="2400" b="1" dirty="0" err="1">
                <a:solidFill>
                  <a:srgbClr val="7030A0"/>
                </a:solidFill>
              </a:rPr>
              <a:t>Ausbilder:innen</a:t>
            </a:r>
            <a:r>
              <a:rPr lang="en-US" sz="2400" b="1" dirty="0">
                <a:solidFill>
                  <a:srgbClr val="7030A0"/>
                </a:solidFill>
              </a:rPr>
              <a:t>, </a:t>
            </a:r>
            <a:br>
              <a:rPr lang="en-US" sz="2400" b="1" dirty="0">
                <a:solidFill>
                  <a:srgbClr val="7030A0"/>
                </a:solidFill>
              </a:rPr>
            </a:br>
            <a:r>
              <a:rPr lang="en-US" sz="2400" b="1" kern="1200" dirty="0" err="1">
                <a:solidFill>
                  <a:srgbClr val="7030A0"/>
                </a:solidFill>
              </a:rPr>
              <a:t>Berufschullehrer:innen</a:t>
            </a:r>
            <a:r>
              <a:rPr lang="en-US" sz="2400" b="1" kern="1200" dirty="0">
                <a:solidFill>
                  <a:srgbClr val="7030A0"/>
                </a:solidFill>
              </a:rPr>
              <a:t> und</a:t>
            </a:r>
            <a:br>
              <a:rPr lang="en-US" sz="2400" b="1" kern="1200" dirty="0">
                <a:solidFill>
                  <a:srgbClr val="7030A0"/>
                </a:solidFill>
              </a:rPr>
            </a:br>
            <a:r>
              <a:rPr lang="en-US" sz="2400" b="1" kern="1200" dirty="0" err="1">
                <a:solidFill>
                  <a:srgbClr val="7030A0"/>
                </a:solidFill>
              </a:rPr>
              <a:t>Prüfer:innen</a:t>
            </a:r>
            <a:endParaRPr lang="en-US" sz="2400" b="1" kern="1200" dirty="0">
              <a:solidFill>
                <a:srgbClr val="7030A0"/>
              </a:solidFill>
            </a:endParaRPr>
          </a:p>
          <a:p>
            <a:endParaRPr lang="en-US" sz="2400" b="1" kern="1200" dirty="0">
              <a:solidFill>
                <a:srgbClr val="7030A0"/>
              </a:solidFill>
            </a:endParaRPr>
          </a:p>
          <a:p>
            <a:r>
              <a:rPr lang="en-US" sz="2400" b="1" kern="1200" dirty="0">
                <a:solidFill>
                  <a:srgbClr val="7030A0"/>
                </a:solidFill>
              </a:rPr>
              <a:t> </a:t>
            </a:r>
            <a:r>
              <a:rPr lang="en-US" sz="2400" b="1" kern="1200" dirty="0" err="1">
                <a:solidFill>
                  <a:srgbClr val="7030A0"/>
                </a:solidFill>
              </a:rPr>
              <a:t>erkennt</a:t>
            </a:r>
            <a:r>
              <a:rPr lang="en-US" sz="2400" b="1" kern="1200" dirty="0">
                <a:solidFill>
                  <a:srgbClr val="7030A0"/>
                </a:solidFill>
              </a:rPr>
              <a:t> man </a:t>
            </a:r>
            <a:br>
              <a:rPr lang="en-US" sz="2400" b="1" kern="1200" dirty="0">
                <a:solidFill>
                  <a:srgbClr val="7030A0"/>
                </a:solidFill>
              </a:rPr>
            </a:br>
            <a:r>
              <a:rPr lang="en-US" sz="2400" b="1" kern="1200" dirty="0">
                <a:solidFill>
                  <a:srgbClr val="7030A0"/>
                </a:solidFill>
              </a:rPr>
              <a:t>an </a:t>
            </a:r>
            <a:r>
              <a:rPr lang="en-US" sz="2400" b="1" kern="1200" dirty="0" err="1">
                <a:solidFill>
                  <a:srgbClr val="7030A0"/>
                </a:solidFill>
              </a:rPr>
              <a:t>deren</a:t>
            </a:r>
            <a:r>
              <a:rPr lang="en-US" sz="2400" b="1" kern="1200" dirty="0">
                <a:solidFill>
                  <a:srgbClr val="7030A0"/>
                </a:solidFill>
              </a:rPr>
              <a:t> </a:t>
            </a:r>
            <a:r>
              <a:rPr lang="en-US" sz="2400" b="1" kern="1200" dirty="0" err="1">
                <a:solidFill>
                  <a:srgbClr val="7030A0"/>
                </a:solidFill>
              </a:rPr>
              <a:t>Fähigkeit</a:t>
            </a:r>
            <a:r>
              <a:rPr lang="en-US" sz="2400" b="1" kern="1200" dirty="0">
                <a:solidFill>
                  <a:srgbClr val="7030A0"/>
                </a:solidFill>
              </a:rPr>
              <a:t>, </a:t>
            </a:r>
            <a:r>
              <a:rPr lang="en-US" sz="2400" b="1" kern="1200" dirty="0" err="1">
                <a:solidFill>
                  <a:srgbClr val="7030A0"/>
                </a:solidFill>
              </a:rPr>
              <a:t>Fertigkeit</a:t>
            </a:r>
            <a:r>
              <a:rPr lang="en-US" sz="2400" b="1" kern="1200" dirty="0">
                <a:solidFill>
                  <a:srgbClr val="7030A0"/>
                </a:solidFill>
              </a:rPr>
              <a:t> und </a:t>
            </a:r>
            <a:r>
              <a:rPr lang="en-US" sz="2400" b="1" kern="1200" dirty="0" err="1">
                <a:solidFill>
                  <a:srgbClr val="7030A0"/>
                </a:solidFill>
              </a:rPr>
              <a:t>Bereitschaft</a:t>
            </a:r>
            <a:endParaRPr lang="en-US" sz="2400" b="1" kern="1200" dirty="0">
              <a:solidFill>
                <a:srgbClr val="7030A0"/>
              </a:solidFill>
            </a:endParaRPr>
          </a:p>
          <a:p>
            <a:r>
              <a:rPr lang="en-US" sz="2400" b="1" kern="1200" dirty="0">
                <a:solidFill>
                  <a:srgbClr val="7030A0"/>
                </a:solidFill>
              </a:rPr>
              <a:t> </a:t>
            </a:r>
            <a:br>
              <a:rPr lang="en-US" sz="2400" b="1" kern="1200" dirty="0">
                <a:solidFill>
                  <a:srgbClr val="7030A0"/>
                </a:solidFill>
              </a:rPr>
            </a:br>
            <a:r>
              <a:rPr lang="en-US" sz="2400" b="1" kern="1200" dirty="0">
                <a:solidFill>
                  <a:srgbClr val="7030A0"/>
                </a:solidFill>
              </a:rPr>
              <a:t>die </a:t>
            </a:r>
            <a:r>
              <a:rPr lang="en-US" sz="2400" b="1" kern="1200" dirty="0" err="1">
                <a:solidFill>
                  <a:srgbClr val="7030A0"/>
                </a:solidFill>
              </a:rPr>
              <a:t>Potenziale</a:t>
            </a:r>
            <a:r>
              <a:rPr lang="en-US" sz="2400" b="1" kern="1200" dirty="0">
                <a:solidFill>
                  <a:srgbClr val="7030A0"/>
                </a:solidFill>
              </a:rPr>
              <a:t> </a:t>
            </a:r>
            <a:r>
              <a:rPr lang="en-US" sz="2400" b="1" kern="1200" dirty="0" err="1">
                <a:solidFill>
                  <a:srgbClr val="7030A0"/>
                </a:solidFill>
              </a:rPr>
              <a:t>ihrer</a:t>
            </a:r>
            <a:r>
              <a:rPr lang="en-US" sz="2400" b="1" kern="1200" dirty="0">
                <a:solidFill>
                  <a:srgbClr val="7030A0"/>
                </a:solidFill>
              </a:rPr>
              <a:t> </a:t>
            </a:r>
            <a:r>
              <a:rPr lang="en-US" sz="2400" b="1" kern="1200" dirty="0" err="1">
                <a:solidFill>
                  <a:srgbClr val="7030A0"/>
                </a:solidFill>
              </a:rPr>
              <a:t>Auszubildenden</a:t>
            </a:r>
            <a:r>
              <a:rPr lang="en-US" sz="2400" b="1" kern="1200" dirty="0">
                <a:solidFill>
                  <a:srgbClr val="7030A0"/>
                </a:solidFill>
              </a:rPr>
              <a:t>/</a:t>
            </a:r>
            <a:r>
              <a:rPr lang="en-US" sz="2400" b="1" kern="1200" dirty="0" err="1">
                <a:solidFill>
                  <a:srgbClr val="7030A0"/>
                </a:solidFill>
              </a:rPr>
              <a:t>Schüler:innen</a:t>
            </a:r>
            <a:br>
              <a:rPr lang="en-US" sz="2400" b="1" kern="1200" dirty="0">
                <a:solidFill>
                  <a:srgbClr val="7030A0"/>
                </a:solidFill>
              </a:rPr>
            </a:br>
            <a:r>
              <a:rPr lang="en-US" sz="2400" b="1" kern="1200" dirty="0" err="1">
                <a:solidFill>
                  <a:srgbClr val="7030A0"/>
                </a:solidFill>
              </a:rPr>
              <a:t>zu</a:t>
            </a:r>
            <a:r>
              <a:rPr lang="en-US" sz="2400" b="1" kern="1200" dirty="0">
                <a:solidFill>
                  <a:srgbClr val="7030A0"/>
                </a:solidFill>
              </a:rPr>
              <a:t> </a:t>
            </a:r>
            <a:r>
              <a:rPr lang="en-US" sz="2400" b="1" kern="1200" dirty="0" err="1">
                <a:solidFill>
                  <a:srgbClr val="7030A0"/>
                </a:solidFill>
              </a:rPr>
              <a:t>erkennen</a:t>
            </a:r>
            <a:r>
              <a:rPr lang="en-US" sz="2400" b="1" kern="1200" dirty="0">
                <a:solidFill>
                  <a:srgbClr val="7030A0"/>
                </a:solidFill>
              </a:rPr>
              <a:t>, </a:t>
            </a:r>
            <a:br>
              <a:rPr lang="en-US" sz="2400" b="1" kern="1200" dirty="0">
                <a:solidFill>
                  <a:srgbClr val="7030A0"/>
                </a:solidFill>
              </a:rPr>
            </a:br>
            <a:r>
              <a:rPr lang="en-US" sz="2400" b="1" kern="1200" dirty="0" err="1">
                <a:solidFill>
                  <a:srgbClr val="7030A0"/>
                </a:solidFill>
              </a:rPr>
              <a:t>zu</a:t>
            </a:r>
            <a:r>
              <a:rPr lang="en-US" sz="2400" b="1" kern="1200" dirty="0">
                <a:solidFill>
                  <a:srgbClr val="7030A0"/>
                </a:solidFill>
              </a:rPr>
              <a:t> </a:t>
            </a:r>
            <a:r>
              <a:rPr lang="en-US" sz="2400" b="1" kern="1200" dirty="0" err="1">
                <a:solidFill>
                  <a:srgbClr val="7030A0"/>
                </a:solidFill>
              </a:rPr>
              <a:t>fördern</a:t>
            </a:r>
            <a:r>
              <a:rPr lang="en-US" sz="2400" b="1" kern="1200" dirty="0">
                <a:solidFill>
                  <a:srgbClr val="7030A0"/>
                </a:solidFill>
              </a:rPr>
              <a:t> UND</a:t>
            </a:r>
            <a:br>
              <a:rPr lang="en-US" sz="2400" b="1" kern="1200" dirty="0">
                <a:solidFill>
                  <a:srgbClr val="7030A0"/>
                </a:solidFill>
              </a:rPr>
            </a:br>
            <a:r>
              <a:rPr lang="en-US" sz="2400" b="1" kern="1200" dirty="0" err="1">
                <a:solidFill>
                  <a:srgbClr val="7030A0"/>
                </a:solidFill>
              </a:rPr>
              <a:t>sich</a:t>
            </a:r>
            <a:r>
              <a:rPr lang="en-US" sz="2400" b="1" kern="1200" dirty="0">
                <a:solidFill>
                  <a:srgbClr val="7030A0"/>
                </a:solidFill>
              </a:rPr>
              <a:t> </a:t>
            </a:r>
            <a:r>
              <a:rPr lang="en-US" sz="2400" b="1" kern="1200" dirty="0" err="1">
                <a:solidFill>
                  <a:srgbClr val="7030A0"/>
                </a:solidFill>
              </a:rPr>
              <a:t>dabei</a:t>
            </a:r>
            <a:r>
              <a:rPr lang="en-US" sz="2400" b="1" kern="1200" dirty="0">
                <a:solidFill>
                  <a:srgbClr val="7030A0"/>
                </a:solidFill>
              </a:rPr>
              <a:t> </a:t>
            </a:r>
            <a:r>
              <a:rPr lang="en-US" sz="2400" b="1" dirty="0">
                <a:solidFill>
                  <a:srgbClr val="7030A0"/>
                </a:solidFill>
              </a:rPr>
              <a:t>SELBST</a:t>
            </a:r>
            <a:r>
              <a:rPr lang="en-US" sz="2400" b="1" kern="1200" dirty="0">
                <a:solidFill>
                  <a:srgbClr val="7030A0"/>
                </a:solidFill>
              </a:rPr>
              <a:t> BEWUSST </a:t>
            </a:r>
            <a:r>
              <a:rPr lang="en-US" sz="2400" b="1" kern="1200" dirty="0" err="1">
                <a:solidFill>
                  <a:srgbClr val="7030A0"/>
                </a:solidFill>
              </a:rPr>
              <a:t>weiterzuentwickeln</a:t>
            </a:r>
            <a:r>
              <a:rPr lang="en-US" sz="2400" b="1" dirty="0">
                <a:solidFill>
                  <a:srgbClr val="7030A0"/>
                </a:solidFill>
              </a:rPr>
              <a:t>!</a:t>
            </a:r>
          </a:p>
          <a:p>
            <a:r>
              <a:rPr lang="en-US" sz="2400" b="1" kern="1200" dirty="0">
                <a:solidFill>
                  <a:srgbClr val="7030A0"/>
                </a:solidFill>
              </a:rPr>
              <a:t> </a:t>
            </a:r>
            <a:br>
              <a:rPr lang="en-US" sz="2400" b="1" kern="1200" dirty="0">
                <a:solidFill>
                  <a:srgbClr val="7030A0"/>
                </a:solidFill>
              </a:rPr>
            </a:br>
            <a:r>
              <a:rPr lang="en-US" sz="1400" b="1" kern="1200" dirty="0">
                <a:solidFill>
                  <a:srgbClr val="7030A0"/>
                </a:solidFill>
              </a:rPr>
              <a:t>– Prof. Dr. Barbara Kreis-Engelhardt –</a:t>
            </a:r>
            <a:br>
              <a:rPr lang="en-US" sz="1400" b="1" kern="1200" dirty="0">
                <a:solidFill>
                  <a:srgbClr val="7030A0"/>
                </a:solidFill>
              </a:rPr>
            </a:br>
            <a:r>
              <a:rPr lang="en-US" sz="1400" b="1" kern="1200" dirty="0" err="1">
                <a:solidFill>
                  <a:srgbClr val="7030A0"/>
                </a:solidFill>
              </a:rPr>
              <a:t>Vizepräsidentin</a:t>
            </a:r>
            <a:r>
              <a:rPr lang="en-US" sz="1400" b="1" kern="1200" dirty="0">
                <a:solidFill>
                  <a:srgbClr val="7030A0"/>
                </a:solidFill>
              </a:rPr>
              <a:t> des </a:t>
            </a:r>
            <a:r>
              <a:rPr lang="en-US" sz="1400" b="1" kern="1200" dirty="0" err="1">
                <a:solidFill>
                  <a:srgbClr val="7030A0"/>
                </a:solidFill>
              </a:rPr>
              <a:t>Berufsausbilderverbandes</a:t>
            </a:r>
            <a:r>
              <a:rPr lang="en-US" sz="1400" b="1" kern="1200" dirty="0">
                <a:solidFill>
                  <a:srgbClr val="7030A0"/>
                </a:solidFill>
              </a:rPr>
              <a:t> </a:t>
            </a:r>
            <a:br>
              <a:rPr lang="en-US" sz="1400" b="1" kern="1200" dirty="0">
                <a:solidFill>
                  <a:srgbClr val="7030A0"/>
                </a:solidFill>
              </a:rPr>
            </a:br>
            <a:r>
              <a:rPr lang="en-US" sz="1400" b="1" kern="1200" dirty="0">
                <a:solidFill>
                  <a:srgbClr val="7030A0"/>
                </a:solidFill>
              </a:rPr>
              <a:t>(BAV) Bayern </a:t>
            </a:r>
            <a:r>
              <a:rPr lang="en-US" sz="1400" b="1" kern="1200" dirty="0" err="1">
                <a:solidFill>
                  <a:srgbClr val="7030A0"/>
                </a:solidFill>
              </a:rPr>
              <a:t>e.V</a:t>
            </a:r>
            <a:r>
              <a:rPr lang="en-US" sz="1400" b="1" kern="1200" dirty="0">
                <a:solidFill>
                  <a:srgbClr val="7030A0"/>
                </a:solidFill>
              </a:rPr>
              <a:t>. </a:t>
            </a:r>
          </a:p>
          <a:p>
            <a:endParaRPr lang="en-US" sz="1400" b="1" kern="1200" dirty="0">
              <a:solidFill>
                <a:srgbClr val="7030A0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2DF6BE7-EB11-5747-84D1-76BA74D6BA5B}"/>
              </a:ext>
            </a:extLst>
          </p:cNvPr>
          <p:cNvSpPr txBox="1"/>
          <p:nvPr/>
        </p:nvSpPr>
        <p:spPr>
          <a:xfrm>
            <a:off x="899592" y="6047710"/>
            <a:ext cx="7920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70C0"/>
                </a:solidFill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DER MENSCH IM MITTELPUNKT</a:t>
            </a:r>
          </a:p>
        </p:txBody>
      </p:sp>
    </p:spTree>
    <p:extLst>
      <p:ext uri="{BB962C8B-B14F-4D97-AF65-F5344CB8AC3E}">
        <p14:creationId xmlns:p14="http://schemas.microsoft.com/office/powerpoint/2010/main" val="305530386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7C7BC1D8-4884-2548-A839-3ED43F7C1ED9}"/>
              </a:ext>
            </a:extLst>
          </p:cNvPr>
          <p:cNvSpPr txBox="1"/>
          <p:nvPr/>
        </p:nvSpPr>
        <p:spPr>
          <a:xfrm>
            <a:off x="0" y="5606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Aus- und Weiterbildungsangebote der</a:t>
            </a:r>
            <a:br>
              <a:rPr lang="de-DE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DBA-Akademie   http://</a:t>
            </a:r>
            <a:r>
              <a:rPr lang="de-DE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dba-akademie.de</a:t>
            </a:r>
            <a:r>
              <a:rPr lang="de-DE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600DC5C-89AB-BD46-97DE-421659EEA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9144000" cy="36004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F490B3A-85B6-0E45-BD0C-9C2C094CC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92651"/>
            <a:ext cx="9144000" cy="226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5281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B3277E5-FE1D-494C-A143-A8B637A43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23"/>
            <a:ext cx="9144000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115543F-CD3D-9C47-8CB8-74BA42BE12BB}"/>
              </a:ext>
            </a:extLst>
          </p:cNvPr>
          <p:cNvSpPr txBox="1"/>
          <p:nvPr/>
        </p:nvSpPr>
        <p:spPr>
          <a:xfrm>
            <a:off x="755576" y="6165304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Vielen Dank für Ihre Aufmerksamkeit 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0890D20-9C29-FA4A-A8C1-75F621508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2592">
            <a:off x="1241811" y="932067"/>
            <a:ext cx="4222051" cy="962747"/>
          </a:xfrm>
          <a:prstGeom prst="rect">
            <a:avLst/>
          </a:prstGeom>
        </p:spPr>
      </p:pic>
      <p:sp>
        <p:nvSpPr>
          <p:cNvPr id="8" name="Herz 7">
            <a:extLst>
              <a:ext uri="{FF2B5EF4-FFF2-40B4-BE49-F238E27FC236}">
                <a16:creationId xmlns:a16="http://schemas.microsoft.com/office/drawing/2014/main" id="{9EB7DFC4-C7B4-6A43-A257-592BEAC5665A}"/>
              </a:ext>
            </a:extLst>
          </p:cNvPr>
          <p:cNvSpPr/>
          <p:nvPr/>
        </p:nvSpPr>
        <p:spPr>
          <a:xfrm>
            <a:off x="323528" y="1630130"/>
            <a:ext cx="864096" cy="72008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4">
            <a:extLst>
              <a:ext uri="{FF2B5EF4-FFF2-40B4-BE49-F238E27FC236}">
                <a16:creationId xmlns:a16="http://schemas.microsoft.com/office/drawing/2014/main" id="{27FE3C47-C115-CB46-99B3-ECEB789E9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5" y="6252160"/>
            <a:ext cx="432246" cy="43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60533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BB3DC0-D7EC-5048-AFB3-CC6097578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BACKUP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D3BFE1-BCC1-594C-9AF6-F280A8468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633076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AF25A521-3B8A-6648-A7CF-37A8B7713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694" y="836712"/>
            <a:ext cx="8569839" cy="5184576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 lvl="0"/>
            <a:r>
              <a:rPr lang="de-DE" sz="2000" dirty="0"/>
              <a:t>Wir sehen die Kammern, Unternehmen und Berufsschulen als </a:t>
            </a:r>
            <a:r>
              <a:rPr lang="de-DE" sz="2000" dirty="0">
                <a:highlight>
                  <a:srgbClr val="FFFF00"/>
                </a:highlight>
              </a:rPr>
              <a:t>Kooperationspartner</a:t>
            </a:r>
            <a:r>
              <a:rPr lang="de-DE" sz="2000" dirty="0"/>
              <a:t> nicht als Konkurrenz.</a:t>
            </a:r>
          </a:p>
          <a:p>
            <a:pPr lvl="0"/>
            <a:r>
              <a:rPr lang="de-DE" sz="2000" dirty="0"/>
              <a:t>Wir fördern das </a:t>
            </a:r>
            <a:r>
              <a:rPr lang="de-DE" sz="2000" dirty="0">
                <a:highlight>
                  <a:srgbClr val="FFFF00"/>
                </a:highlight>
              </a:rPr>
              <a:t>Netzwerk</a:t>
            </a:r>
            <a:r>
              <a:rPr lang="de-DE" sz="2000" dirty="0"/>
              <a:t> der Berufsausbilder und an der Ausbildung beteiligten Personen. </a:t>
            </a:r>
          </a:p>
          <a:p>
            <a:pPr lvl="0"/>
            <a:r>
              <a:rPr lang="de-DE" sz="2000" dirty="0"/>
              <a:t>Wir treten dafür ein, dass </a:t>
            </a:r>
            <a:r>
              <a:rPr lang="de-DE" sz="2000" dirty="0">
                <a:highlight>
                  <a:srgbClr val="FFFF00"/>
                </a:highlight>
              </a:rPr>
              <a:t>Ausbilder betrieblich als Führungskräfte </a:t>
            </a:r>
            <a:r>
              <a:rPr lang="de-DE" sz="2000" dirty="0"/>
              <a:t>wahrgenommen und vergütet werden sowie dass Ausbildung Teil des betrieblichen Managements ist.</a:t>
            </a:r>
          </a:p>
          <a:p>
            <a:pPr lvl="0"/>
            <a:r>
              <a:rPr lang="de-DE" sz="2000" dirty="0"/>
              <a:t>Wir haben das Ziel, eine </a:t>
            </a:r>
            <a:r>
              <a:rPr lang="de-DE" sz="2000" dirty="0">
                <a:highlight>
                  <a:srgbClr val="FFFF00"/>
                </a:highlight>
              </a:rPr>
              <a:t>nachhaltige Qualifizierung und Zertifizierung für Ausbilder</a:t>
            </a:r>
            <a:r>
              <a:rPr lang="de-DE" sz="2000" dirty="0"/>
              <a:t> und Prüfer standardisiert in Deutschland zu etablieren.</a:t>
            </a:r>
          </a:p>
          <a:p>
            <a:pPr lvl="0"/>
            <a:r>
              <a:rPr lang="de-DE" sz="2000" dirty="0"/>
              <a:t>Wir sehen uns als </a:t>
            </a:r>
            <a:r>
              <a:rPr lang="de-DE" sz="2000" dirty="0">
                <a:highlight>
                  <a:srgbClr val="FFFF00"/>
                </a:highlight>
              </a:rPr>
              <a:t>politischer Sparringspartner </a:t>
            </a:r>
            <a:r>
              <a:rPr lang="de-DE" sz="2000" dirty="0"/>
              <a:t>sowie als </a:t>
            </a:r>
            <a:r>
              <a:rPr lang="de-DE" sz="2000" dirty="0">
                <a:highlight>
                  <a:srgbClr val="FFFF00"/>
                </a:highlight>
              </a:rPr>
              <a:t>Fachexperten</a:t>
            </a:r>
            <a:r>
              <a:rPr lang="de-DE" sz="2000" dirty="0"/>
              <a:t> für die ordnungspolitische Entwicklung der Berufsbildung in Deutschland.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8DCD531-86C1-7D44-9CF6-FC8EC237E569}"/>
              </a:ext>
            </a:extLst>
          </p:cNvPr>
          <p:cNvSpPr txBox="1">
            <a:spLocks/>
          </p:cNvSpPr>
          <p:nvPr/>
        </p:nvSpPr>
        <p:spPr>
          <a:xfrm>
            <a:off x="468710" y="116434"/>
            <a:ext cx="8134672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sz="3200" b="1" kern="0" dirty="0">
                <a:solidFill>
                  <a:srgbClr val="7030A0"/>
                </a:solidFill>
              </a:rPr>
              <a:t>Unsere allgemeinen Standpunkte: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2FAA61F-6531-C74D-AB4D-6C9E6DA40E68}"/>
              </a:ext>
            </a:extLst>
          </p:cNvPr>
          <p:cNvSpPr/>
          <p:nvPr/>
        </p:nvSpPr>
        <p:spPr>
          <a:xfrm>
            <a:off x="7613" y="6210357"/>
            <a:ext cx="9144000" cy="6301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4">
            <a:extLst>
              <a:ext uri="{FF2B5EF4-FFF2-40B4-BE49-F238E27FC236}">
                <a16:creationId xmlns:a16="http://schemas.microsoft.com/office/drawing/2014/main" id="{8EB302BC-2CBB-4C96-99C9-324A0374A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309320"/>
            <a:ext cx="432246" cy="43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5">
            <a:extLst>
              <a:ext uri="{FF2B5EF4-FFF2-40B4-BE49-F238E27FC236}">
                <a16:creationId xmlns:a16="http://schemas.microsoft.com/office/drawing/2014/main" id="{7D7EE6F1-7FC4-5346-B2DF-AF71F2FD1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344" y="6385447"/>
            <a:ext cx="8175189" cy="116937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>
                <a:solidFill>
                  <a:srgbClr val="0391D7"/>
                </a:solidFill>
                <a:latin typeface="Arial" panose="020B0604020202020204" pitchFamily="34" charset="0"/>
              </a:rPr>
              <a:t>BUNDESVERBAND DEUTSCHER BERUFSAUSBILDER E.V. (BDBA)</a:t>
            </a:r>
            <a:br>
              <a:rPr lang="de-DE" altLang="de-DE" sz="2000" b="1" dirty="0">
                <a:solidFill>
                  <a:srgbClr val="0391D7"/>
                </a:solidFill>
                <a:latin typeface="Arial" panose="020B0604020202020204" pitchFamily="34" charset="0"/>
              </a:rPr>
            </a:br>
            <a:endParaRPr lang="de-DE" altLang="de-DE" sz="2800" dirty="0">
              <a:solidFill>
                <a:srgbClr val="0391D7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>
                <a:solidFill>
                  <a:srgbClr val="1887D2"/>
                </a:solidFill>
                <a:latin typeface="Arial" panose="020B0604020202020204" pitchFamily="34" charset="0"/>
              </a:rPr>
              <a:t> </a:t>
            </a:r>
            <a:endParaRPr lang="de-DE" altLang="de-DE" sz="2800" dirty="0">
              <a:solidFill>
                <a:srgbClr val="1887D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7095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2"/>
          <p:cNvSpPr>
            <a:spLocks noChangeArrowheads="1"/>
          </p:cNvSpPr>
          <p:nvPr/>
        </p:nvSpPr>
        <p:spPr bwMode="auto">
          <a:xfrm>
            <a:off x="487422" y="344436"/>
            <a:ext cx="43243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700" b="1" dirty="0">
                <a:solidFill>
                  <a:srgbClr val="000000"/>
                </a:solidFill>
                <a:latin typeface="Arial" panose="020B0604020202020204" pitchFamily="34" charset="0"/>
              </a:rPr>
              <a:t>Eine Idee wird Wirklichkeit</a:t>
            </a:r>
            <a:endParaRPr lang="de-DE" altLang="de-DE" sz="2400" dirty="0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33400" y="1436910"/>
            <a:ext cx="632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>
                <a:solidFill>
                  <a:srgbClr val="000000"/>
                </a:solidFill>
                <a:latin typeface="Arial" panose="020B0604020202020204" pitchFamily="34" charset="0"/>
              </a:rPr>
              <a:t>Verabschiedung des Berufsbildungsgesetzes 1969</a:t>
            </a:r>
            <a:endParaRPr lang="de-DE" altLang="de-DE" sz="2400" dirty="0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1143000" y="2517998"/>
            <a:ext cx="5700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>
                <a:solidFill>
                  <a:srgbClr val="000000"/>
                </a:solidFill>
                <a:latin typeface="Arial" panose="020B0604020202020204" pitchFamily="34" charset="0"/>
              </a:rPr>
              <a:t>Fehlender Interessenverband der Berufsausbilder </a:t>
            </a:r>
            <a:endParaRPr lang="de-DE" altLang="de-DE" sz="2400" dirty="0"/>
          </a:p>
        </p:txBody>
      </p:sp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1779588" y="3640360"/>
            <a:ext cx="6831012" cy="692150"/>
            <a:chOff x="642" y="3790"/>
            <a:chExt cx="2493" cy="440"/>
          </a:xfrm>
        </p:grpSpPr>
        <p:sp>
          <p:nvSpPr>
            <p:cNvPr id="19469" name="Rectangle 55"/>
            <p:cNvSpPr>
              <a:spLocks noChangeArrowheads="1"/>
            </p:cNvSpPr>
            <p:nvPr/>
          </p:nvSpPr>
          <p:spPr bwMode="auto">
            <a:xfrm>
              <a:off x="642" y="3790"/>
              <a:ext cx="249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000" dirty="0">
                  <a:solidFill>
                    <a:srgbClr val="000000"/>
                  </a:solidFill>
                  <a:latin typeface="Arial" panose="020B0604020202020204" pitchFamily="34" charset="0"/>
                </a:rPr>
                <a:t>Zusammenschluss der Berufsausbilder zu Landesverbänden</a:t>
              </a:r>
              <a:endParaRPr lang="de-DE" altLang="de-DE" sz="2400" dirty="0"/>
            </a:p>
          </p:txBody>
        </p:sp>
        <p:sp>
          <p:nvSpPr>
            <p:cNvPr id="19470" name="Rectangle 56"/>
            <p:cNvSpPr>
              <a:spLocks noChangeArrowheads="1"/>
            </p:cNvSpPr>
            <p:nvPr/>
          </p:nvSpPr>
          <p:spPr bwMode="auto">
            <a:xfrm>
              <a:off x="1496" y="3998"/>
              <a:ext cx="0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2400"/>
            </a:p>
          </p:txBody>
        </p:sp>
      </p:grpSp>
      <p:grpSp>
        <p:nvGrpSpPr>
          <p:cNvPr id="3" name="Group 64"/>
          <p:cNvGrpSpPr>
            <a:grpSpLocks/>
          </p:cNvGrpSpPr>
          <p:nvPr/>
        </p:nvGrpSpPr>
        <p:grpSpPr bwMode="auto">
          <a:xfrm>
            <a:off x="2438400" y="4942110"/>
            <a:ext cx="6787555" cy="719138"/>
            <a:chOff x="315" y="4847"/>
            <a:chExt cx="3207" cy="431"/>
          </a:xfrm>
        </p:grpSpPr>
        <p:sp>
          <p:nvSpPr>
            <p:cNvPr id="19467" name="Rectangle 57"/>
            <p:cNvSpPr>
              <a:spLocks noChangeArrowheads="1"/>
            </p:cNvSpPr>
            <p:nvPr/>
          </p:nvSpPr>
          <p:spPr bwMode="auto">
            <a:xfrm>
              <a:off x="315" y="4847"/>
              <a:ext cx="3207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2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1974 Gründung des Bundesverbandes Deutscher  </a:t>
              </a:r>
              <a:endParaRPr lang="de-DE" altLang="de-DE" sz="2400" dirty="0"/>
            </a:p>
          </p:txBody>
        </p:sp>
        <p:sp>
          <p:nvSpPr>
            <p:cNvPr id="19468" name="Rectangle 58"/>
            <p:cNvSpPr>
              <a:spLocks noChangeArrowheads="1"/>
            </p:cNvSpPr>
            <p:nvPr/>
          </p:nvSpPr>
          <p:spPr bwMode="auto">
            <a:xfrm>
              <a:off x="983" y="5077"/>
              <a:ext cx="1785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200" b="1">
                  <a:solidFill>
                    <a:srgbClr val="000000"/>
                  </a:solidFill>
                  <a:latin typeface="Arial" panose="020B0604020202020204" pitchFamily="34" charset="0"/>
                </a:rPr>
                <a:t>Berufsausbilder e.V. (BDBA)</a:t>
              </a:r>
              <a:endParaRPr lang="de-DE" altLang="de-DE" sz="2400"/>
            </a:p>
          </p:txBody>
        </p:sp>
      </p:grpSp>
      <p:sp>
        <p:nvSpPr>
          <p:cNvPr id="5226" name="Freeform 106"/>
          <p:cNvSpPr>
            <a:spLocks/>
          </p:cNvSpPr>
          <p:nvPr/>
        </p:nvSpPr>
        <p:spPr bwMode="auto">
          <a:xfrm>
            <a:off x="2717800" y="1817910"/>
            <a:ext cx="635000" cy="685800"/>
          </a:xfrm>
          <a:custGeom>
            <a:avLst/>
            <a:gdLst>
              <a:gd name="T0" fmla="*/ 223022525 w 905"/>
              <a:gd name="T1" fmla="*/ 0 h 1182"/>
              <a:gd name="T2" fmla="*/ 334779718 w 905"/>
              <a:gd name="T3" fmla="*/ 0 h 1182"/>
              <a:gd name="T4" fmla="*/ 334779718 w 905"/>
              <a:gd name="T5" fmla="*/ 199288142 h 1182"/>
              <a:gd name="T6" fmla="*/ 445552486 w 905"/>
              <a:gd name="T7" fmla="*/ 199288142 h 1182"/>
              <a:gd name="T8" fmla="*/ 223022525 w 905"/>
              <a:gd name="T9" fmla="*/ 397903249 h 1182"/>
              <a:gd name="T10" fmla="*/ 0 w 905"/>
              <a:gd name="T11" fmla="*/ 199288142 h 1182"/>
              <a:gd name="T12" fmla="*/ 111757193 w 905"/>
              <a:gd name="T13" fmla="*/ 199288142 h 1182"/>
              <a:gd name="T14" fmla="*/ 111757193 w 905"/>
              <a:gd name="T15" fmla="*/ 0 h 1182"/>
              <a:gd name="T16" fmla="*/ 223022525 w 905"/>
              <a:gd name="T17" fmla="*/ 0 h 118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05"/>
              <a:gd name="T28" fmla="*/ 0 h 1182"/>
              <a:gd name="T29" fmla="*/ 905 w 905"/>
              <a:gd name="T30" fmla="*/ 1182 h 118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05" h="1182">
                <a:moveTo>
                  <a:pt x="453" y="0"/>
                </a:moveTo>
                <a:lnTo>
                  <a:pt x="680" y="0"/>
                </a:lnTo>
                <a:lnTo>
                  <a:pt x="680" y="592"/>
                </a:lnTo>
                <a:lnTo>
                  <a:pt x="905" y="592"/>
                </a:lnTo>
                <a:lnTo>
                  <a:pt x="453" y="1182"/>
                </a:lnTo>
                <a:lnTo>
                  <a:pt x="0" y="592"/>
                </a:lnTo>
                <a:lnTo>
                  <a:pt x="227" y="592"/>
                </a:lnTo>
                <a:lnTo>
                  <a:pt x="227" y="0"/>
                </a:lnTo>
                <a:lnTo>
                  <a:pt x="453" y="0"/>
                </a:lnTo>
                <a:close/>
              </a:path>
            </a:pathLst>
          </a:custGeom>
          <a:solidFill>
            <a:srgbClr val="0391D8"/>
          </a:solidFill>
          <a:ln w="635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8" name="Rectangle 26">
            <a:extLst>
              <a:ext uri="{FF2B5EF4-FFF2-40B4-BE49-F238E27FC236}">
                <a16:creationId xmlns:a16="http://schemas.microsoft.com/office/drawing/2014/main" id="{3F3E4F39-A4FC-4CCD-8891-26ECF4BA7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600" y="7111551"/>
            <a:ext cx="0" cy="43082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800" dirty="0">
              <a:solidFill>
                <a:srgbClr val="1887D2"/>
              </a:solidFill>
              <a:latin typeface="Arial" panose="020B0604020202020204" pitchFamily="34" charset="0"/>
            </a:endParaRPr>
          </a:p>
        </p:txBody>
      </p:sp>
      <p:sp>
        <p:nvSpPr>
          <p:cNvPr id="21" name="Freeform 106">
            <a:extLst>
              <a:ext uri="{FF2B5EF4-FFF2-40B4-BE49-F238E27FC236}">
                <a16:creationId xmlns:a16="http://schemas.microsoft.com/office/drawing/2014/main" id="{EABAE855-D535-432C-A6B2-8645F7928B23}"/>
              </a:ext>
            </a:extLst>
          </p:cNvPr>
          <p:cNvSpPr>
            <a:spLocks/>
          </p:cNvSpPr>
          <p:nvPr/>
        </p:nvSpPr>
        <p:spPr bwMode="auto">
          <a:xfrm>
            <a:off x="3635896" y="2940313"/>
            <a:ext cx="635000" cy="685800"/>
          </a:xfrm>
          <a:custGeom>
            <a:avLst/>
            <a:gdLst>
              <a:gd name="T0" fmla="*/ 223022525 w 905"/>
              <a:gd name="T1" fmla="*/ 0 h 1182"/>
              <a:gd name="T2" fmla="*/ 334779718 w 905"/>
              <a:gd name="T3" fmla="*/ 0 h 1182"/>
              <a:gd name="T4" fmla="*/ 334779718 w 905"/>
              <a:gd name="T5" fmla="*/ 199288142 h 1182"/>
              <a:gd name="T6" fmla="*/ 445552486 w 905"/>
              <a:gd name="T7" fmla="*/ 199288142 h 1182"/>
              <a:gd name="T8" fmla="*/ 223022525 w 905"/>
              <a:gd name="T9" fmla="*/ 397903249 h 1182"/>
              <a:gd name="T10" fmla="*/ 0 w 905"/>
              <a:gd name="T11" fmla="*/ 199288142 h 1182"/>
              <a:gd name="T12" fmla="*/ 111757193 w 905"/>
              <a:gd name="T13" fmla="*/ 199288142 h 1182"/>
              <a:gd name="T14" fmla="*/ 111757193 w 905"/>
              <a:gd name="T15" fmla="*/ 0 h 1182"/>
              <a:gd name="T16" fmla="*/ 223022525 w 905"/>
              <a:gd name="T17" fmla="*/ 0 h 118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05"/>
              <a:gd name="T28" fmla="*/ 0 h 1182"/>
              <a:gd name="T29" fmla="*/ 905 w 905"/>
              <a:gd name="T30" fmla="*/ 1182 h 118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05" h="1182">
                <a:moveTo>
                  <a:pt x="453" y="0"/>
                </a:moveTo>
                <a:lnTo>
                  <a:pt x="680" y="0"/>
                </a:lnTo>
                <a:lnTo>
                  <a:pt x="680" y="592"/>
                </a:lnTo>
                <a:lnTo>
                  <a:pt x="905" y="592"/>
                </a:lnTo>
                <a:lnTo>
                  <a:pt x="453" y="1182"/>
                </a:lnTo>
                <a:lnTo>
                  <a:pt x="0" y="592"/>
                </a:lnTo>
                <a:lnTo>
                  <a:pt x="227" y="592"/>
                </a:lnTo>
                <a:lnTo>
                  <a:pt x="227" y="0"/>
                </a:lnTo>
                <a:lnTo>
                  <a:pt x="453" y="0"/>
                </a:lnTo>
                <a:close/>
              </a:path>
            </a:pathLst>
          </a:custGeom>
          <a:solidFill>
            <a:srgbClr val="0391D8"/>
          </a:solidFill>
          <a:ln w="635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" name="Freeform 106">
            <a:extLst>
              <a:ext uri="{FF2B5EF4-FFF2-40B4-BE49-F238E27FC236}">
                <a16:creationId xmlns:a16="http://schemas.microsoft.com/office/drawing/2014/main" id="{C8C359A6-BA13-477E-A17B-7D7DB781E3DE}"/>
              </a:ext>
            </a:extLst>
          </p:cNvPr>
          <p:cNvSpPr>
            <a:spLocks/>
          </p:cNvSpPr>
          <p:nvPr/>
        </p:nvSpPr>
        <p:spPr bwMode="auto">
          <a:xfrm>
            <a:off x="4706887" y="4129125"/>
            <a:ext cx="635000" cy="685800"/>
          </a:xfrm>
          <a:custGeom>
            <a:avLst/>
            <a:gdLst>
              <a:gd name="T0" fmla="*/ 223022525 w 905"/>
              <a:gd name="T1" fmla="*/ 0 h 1182"/>
              <a:gd name="T2" fmla="*/ 334779718 w 905"/>
              <a:gd name="T3" fmla="*/ 0 h 1182"/>
              <a:gd name="T4" fmla="*/ 334779718 w 905"/>
              <a:gd name="T5" fmla="*/ 199288142 h 1182"/>
              <a:gd name="T6" fmla="*/ 445552486 w 905"/>
              <a:gd name="T7" fmla="*/ 199288142 h 1182"/>
              <a:gd name="T8" fmla="*/ 223022525 w 905"/>
              <a:gd name="T9" fmla="*/ 397903249 h 1182"/>
              <a:gd name="T10" fmla="*/ 0 w 905"/>
              <a:gd name="T11" fmla="*/ 199288142 h 1182"/>
              <a:gd name="T12" fmla="*/ 111757193 w 905"/>
              <a:gd name="T13" fmla="*/ 199288142 h 1182"/>
              <a:gd name="T14" fmla="*/ 111757193 w 905"/>
              <a:gd name="T15" fmla="*/ 0 h 1182"/>
              <a:gd name="T16" fmla="*/ 223022525 w 905"/>
              <a:gd name="T17" fmla="*/ 0 h 118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05"/>
              <a:gd name="T28" fmla="*/ 0 h 1182"/>
              <a:gd name="T29" fmla="*/ 905 w 905"/>
              <a:gd name="T30" fmla="*/ 1182 h 118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05" h="1182">
                <a:moveTo>
                  <a:pt x="453" y="0"/>
                </a:moveTo>
                <a:lnTo>
                  <a:pt x="680" y="0"/>
                </a:lnTo>
                <a:lnTo>
                  <a:pt x="680" y="592"/>
                </a:lnTo>
                <a:lnTo>
                  <a:pt x="905" y="592"/>
                </a:lnTo>
                <a:lnTo>
                  <a:pt x="453" y="1182"/>
                </a:lnTo>
                <a:lnTo>
                  <a:pt x="0" y="592"/>
                </a:lnTo>
                <a:lnTo>
                  <a:pt x="227" y="592"/>
                </a:lnTo>
                <a:lnTo>
                  <a:pt x="227" y="0"/>
                </a:lnTo>
                <a:lnTo>
                  <a:pt x="453" y="0"/>
                </a:lnTo>
                <a:close/>
              </a:path>
            </a:pathLst>
          </a:custGeom>
          <a:solidFill>
            <a:srgbClr val="0391D8"/>
          </a:solidFill>
          <a:ln w="635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2A9BAF49-D585-4DFA-982C-F330407AA5D8}"/>
              </a:ext>
            </a:extLst>
          </p:cNvPr>
          <p:cNvSpPr/>
          <p:nvPr/>
        </p:nvSpPr>
        <p:spPr>
          <a:xfrm>
            <a:off x="0" y="6217175"/>
            <a:ext cx="9144000" cy="6301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Rectangle 26">
            <a:extLst>
              <a:ext uri="{FF2B5EF4-FFF2-40B4-BE49-F238E27FC236}">
                <a16:creationId xmlns:a16="http://schemas.microsoft.com/office/drawing/2014/main" id="{98D3C968-E995-48E8-9D64-67AB9F815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609" y="6463477"/>
            <a:ext cx="0" cy="43082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800" dirty="0">
              <a:solidFill>
                <a:srgbClr val="1887D2"/>
              </a:solidFill>
              <a:latin typeface="Arial" panose="020B0604020202020204" pitchFamily="34" charset="0"/>
            </a:endParaRPr>
          </a:p>
        </p:txBody>
      </p:sp>
      <p:pic>
        <p:nvPicPr>
          <p:cNvPr id="27" name="Grafik 4">
            <a:extLst>
              <a:ext uri="{FF2B5EF4-FFF2-40B4-BE49-F238E27FC236}">
                <a16:creationId xmlns:a16="http://schemas.microsoft.com/office/drawing/2014/main" id="{F5A46291-E45B-4B5C-A88D-54694C4D7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309320"/>
            <a:ext cx="432246" cy="43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5"/>
          <p:cNvSpPr>
            <a:spLocks noChangeArrowheads="1"/>
          </p:cNvSpPr>
          <p:nvPr/>
        </p:nvSpPr>
        <p:spPr bwMode="auto">
          <a:xfrm>
            <a:off x="689344" y="6385447"/>
            <a:ext cx="8175189" cy="116937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>
                <a:solidFill>
                  <a:srgbClr val="0391D7"/>
                </a:solidFill>
                <a:latin typeface="Arial" panose="020B0604020202020204" pitchFamily="34" charset="0"/>
              </a:rPr>
              <a:t>BUNDESVERBAND DEUTSCHER BERUFSAUSBILDER E.V. (BDBA)</a:t>
            </a:r>
            <a:br>
              <a:rPr lang="de-DE" altLang="de-DE" sz="2000" b="1" dirty="0">
                <a:solidFill>
                  <a:srgbClr val="0391D7"/>
                </a:solidFill>
                <a:latin typeface="Arial" panose="020B0604020202020204" pitchFamily="34" charset="0"/>
              </a:rPr>
            </a:br>
            <a:endParaRPr lang="de-DE" altLang="de-DE" sz="2800" dirty="0">
              <a:solidFill>
                <a:srgbClr val="0391D7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>
                <a:solidFill>
                  <a:srgbClr val="1887D2"/>
                </a:solidFill>
                <a:latin typeface="Arial" panose="020B0604020202020204" pitchFamily="34" charset="0"/>
              </a:rPr>
              <a:t> </a:t>
            </a:r>
            <a:endParaRPr lang="de-DE" altLang="de-DE" sz="2800" dirty="0">
              <a:solidFill>
                <a:srgbClr val="1887D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5" name="Rectangle 31"/>
          <p:cNvSpPr>
            <a:spLocks noChangeArrowheads="1"/>
          </p:cNvSpPr>
          <p:nvPr/>
        </p:nvSpPr>
        <p:spPr bwMode="auto">
          <a:xfrm>
            <a:off x="3072816" y="2436104"/>
            <a:ext cx="2965042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>
                <a:solidFill>
                  <a:srgbClr val="2690C9"/>
                </a:solidFill>
                <a:latin typeface="Arial" panose="020B0604020202020204" pitchFamily="34" charset="0"/>
              </a:rPr>
              <a:t>Unsere Aufgaben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>
                <a:solidFill>
                  <a:srgbClr val="2690C9"/>
                </a:solidFill>
                <a:latin typeface="Arial" panose="020B0604020202020204" pitchFamily="34" charset="0"/>
              </a:rPr>
              <a:t>und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>
                <a:solidFill>
                  <a:srgbClr val="2690C9"/>
                </a:solidFill>
                <a:latin typeface="Arial" panose="020B0604020202020204" pitchFamily="34" charset="0"/>
              </a:rPr>
              <a:t>Zielsetzungen </a:t>
            </a:r>
            <a:endParaRPr lang="de-DE" altLang="de-DE" sz="2800" dirty="0">
              <a:solidFill>
                <a:srgbClr val="2690C9"/>
              </a:solidFill>
            </a:endParaRPr>
          </a:p>
        </p:txBody>
      </p:sp>
      <p:grpSp>
        <p:nvGrpSpPr>
          <p:cNvPr id="6" name="Group 115"/>
          <p:cNvGrpSpPr>
            <a:grpSpLocks noChangeAspect="1"/>
          </p:cNvGrpSpPr>
          <p:nvPr/>
        </p:nvGrpSpPr>
        <p:grpSpPr bwMode="auto">
          <a:xfrm>
            <a:off x="2732992" y="416398"/>
            <a:ext cx="1701260" cy="1607370"/>
            <a:chOff x="1008" y="1441"/>
            <a:chExt cx="1083" cy="1084"/>
          </a:xfrm>
        </p:grpSpPr>
        <p:sp>
          <p:nvSpPr>
            <p:cNvPr id="22575" name="Oval 117"/>
            <p:cNvSpPr>
              <a:spLocks noChangeAspect="1" noChangeArrowheads="1"/>
            </p:cNvSpPr>
            <p:nvPr/>
          </p:nvSpPr>
          <p:spPr bwMode="auto">
            <a:xfrm>
              <a:off x="1008" y="1441"/>
              <a:ext cx="1083" cy="1084"/>
            </a:xfrm>
            <a:prstGeom prst="ellipse">
              <a:avLst/>
            </a:prstGeom>
            <a:solidFill>
              <a:srgbClr val="2690C9"/>
            </a:solidFill>
            <a:ln w="7938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2800"/>
            </a:p>
          </p:txBody>
        </p:sp>
        <p:sp>
          <p:nvSpPr>
            <p:cNvPr id="22576" name="Rectangle 118"/>
            <p:cNvSpPr>
              <a:spLocks noChangeAspect="1" noChangeArrowheads="1"/>
            </p:cNvSpPr>
            <p:nvPr/>
          </p:nvSpPr>
          <p:spPr bwMode="auto">
            <a:xfrm>
              <a:off x="1072" y="1715"/>
              <a:ext cx="0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2400"/>
            </a:p>
          </p:txBody>
        </p:sp>
        <p:sp>
          <p:nvSpPr>
            <p:cNvPr id="22577" name="Rectangle 119"/>
            <p:cNvSpPr>
              <a:spLocks noChangeAspect="1" noChangeArrowheads="1"/>
            </p:cNvSpPr>
            <p:nvPr/>
          </p:nvSpPr>
          <p:spPr bwMode="auto">
            <a:xfrm>
              <a:off x="1028" y="1864"/>
              <a:ext cx="0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2400"/>
            </a:p>
          </p:txBody>
        </p:sp>
        <p:sp>
          <p:nvSpPr>
            <p:cNvPr id="22578" name="Rectangle 120"/>
            <p:cNvSpPr>
              <a:spLocks noChangeAspect="1" noChangeArrowheads="1"/>
            </p:cNvSpPr>
            <p:nvPr/>
          </p:nvSpPr>
          <p:spPr bwMode="auto">
            <a:xfrm>
              <a:off x="1030" y="1952"/>
              <a:ext cx="1015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3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„Berufspädagoge"</a:t>
              </a:r>
              <a:endParaRPr lang="de-DE" altLang="de-DE" sz="13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121"/>
          <p:cNvGrpSpPr>
            <a:grpSpLocks/>
          </p:cNvGrpSpPr>
          <p:nvPr/>
        </p:nvGrpSpPr>
        <p:grpSpPr bwMode="auto">
          <a:xfrm>
            <a:off x="796341" y="1899122"/>
            <a:ext cx="1719263" cy="1720850"/>
            <a:chOff x="157" y="2502"/>
            <a:chExt cx="1083" cy="1084"/>
          </a:xfrm>
          <a:solidFill>
            <a:srgbClr val="0391D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570" name="Oval 123"/>
            <p:cNvSpPr>
              <a:spLocks noChangeArrowheads="1"/>
            </p:cNvSpPr>
            <p:nvPr/>
          </p:nvSpPr>
          <p:spPr bwMode="auto">
            <a:xfrm>
              <a:off x="157" y="2502"/>
              <a:ext cx="1083" cy="1084"/>
            </a:xfrm>
            <a:prstGeom prst="ellipse">
              <a:avLst/>
            </a:prstGeom>
            <a:grpFill/>
            <a:ln w="7938">
              <a:noFill/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2800"/>
            </a:p>
          </p:txBody>
        </p:sp>
        <p:sp>
          <p:nvSpPr>
            <p:cNvPr id="22571" name="Rectangle 124"/>
            <p:cNvSpPr>
              <a:spLocks noChangeArrowheads="1"/>
            </p:cNvSpPr>
            <p:nvPr/>
          </p:nvSpPr>
          <p:spPr bwMode="auto">
            <a:xfrm>
              <a:off x="246" y="2943"/>
              <a:ext cx="926" cy="37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3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Informations-und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3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Ideenaustausch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3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untereinander</a:t>
              </a:r>
              <a:endParaRPr lang="de-DE" altLang="de-DE" sz="13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564" name="Oval 129"/>
          <p:cNvSpPr>
            <a:spLocks noChangeArrowheads="1"/>
          </p:cNvSpPr>
          <p:nvPr/>
        </p:nvSpPr>
        <p:spPr bwMode="auto">
          <a:xfrm>
            <a:off x="1486819" y="3831164"/>
            <a:ext cx="1903037" cy="1832776"/>
          </a:xfrm>
          <a:prstGeom prst="ellipse">
            <a:avLst/>
          </a:prstGeom>
          <a:solidFill>
            <a:srgbClr val="0391D7"/>
          </a:solidFill>
          <a:ln w="8001">
            <a:noFill/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800">
              <a:solidFill>
                <a:srgbClr val="0391D7"/>
              </a:solidFill>
            </a:endParaRPr>
          </a:p>
        </p:txBody>
      </p:sp>
      <p:grpSp>
        <p:nvGrpSpPr>
          <p:cNvPr id="9" name="Group 134"/>
          <p:cNvGrpSpPr>
            <a:grpSpLocks/>
          </p:cNvGrpSpPr>
          <p:nvPr/>
        </p:nvGrpSpPr>
        <p:grpSpPr bwMode="auto">
          <a:xfrm>
            <a:off x="3606213" y="4378800"/>
            <a:ext cx="1760908" cy="1714501"/>
            <a:chOff x="1627" y="4269"/>
            <a:chExt cx="1079" cy="1080"/>
          </a:xfrm>
          <a:solidFill>
            <a:srgbClr val="0193DA"/>
          </a:solidFill>
        </p:grpSpPr>
        <p:sp>
          <p:nvSpPr>
            <p:cNvPr id="22559" name="Oval 136"/>
            <p:cNvSpPr>
              <a:spLocks noChangeArrowheads="1"/>
            </p:cNvSpPr>
            <p:nvPr/>
          </p:nvSpPr>
          <p:spPr bwMode="auto">
            <a:xfrm>
              <a:off x="1627" y="4269"/>
              <a:ext cx="1079" cy="1080"/>
            </a:xfrm>
            <a:prstGeom prst="ellipse">
              <a:avLst/>
            </a:prstGeom>
            <a:grpFill/>
            <a:ln w="7938">
              <a:noFill/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dirty="0"/>
            </a:p>
          </p:txBody>
        </p:sp>
        <p:sp>
          <p:nvSpPr>
            <p:cNvPr id="22560" name="Rectangle 137"/>
            <p:cNvSpPr>
              <a:spLocks noChangeArrowheads="1"/>
            </p:cNvSpPr>
            <p:nvPr/>
          </p:nvSpPr>
          <p:spPr bwMode="auto">
            <a:xfrm>
              <a:off x="1813" y="4676"/>
              <a:ext cx="7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Mitarbeit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beim Erstellen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neuer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Berufsbilder</a:t>
              </a:r>
            </a:p>
          </p:txBody>
        </p:sp>
      </p:grpSp>
      <p:sp>
        <p:nvSpPr>
          <p:cNvPr id="22554" name="Oval 142"/>
          <p:cNvSpPr>
            <a:spLocks noChangeArrowheads="1"/>
          </p:cNvSpPr>
          <p:nvPr/>
        </p:nvSpPr>
        <p:spPr bwMode="auto">
          <a:xfrm>
            <a:off x="5663617" y="3921596"/>
            <a:ext cx="1787751" cy="1771978"/>
          </a:xfrm>
          <a:prstGeom prst="ellipse">
            <a:avLst/>
          </a:prstGeom>
          <a:solidFill>
            <a:srgbClr val="0193DA"/>
          </a:solidFill>
          <a:ln w="7938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800"/>
          </a:p>
        </p:txBody>
      </p:sp>
      <p:grpSp>
        <p:nvGrpSpPr>
          <p:cNvPr id="11" name="Group 146"/>
          <p:cNvGrpSpPr>
            <a:grpSpLocks/>
          </p:cNvGrpSpPr>
          <p:nvPr/>
        </p:nvGrpSpPr>
        <p:grpSpPr bwMode="auto">
          <a:xfrm>
            <a:off x="6578016" y="1941984"/>
            <a:ext cx="1810408" cy="1908226"/>
            <a:chOff x="3078" y="2505"/>
            <a:chExt cx="1079" cy="11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547" name="Oval 148"/>
            <p:cNvSpPr>
              <a:spLocks noChangeArrowheads="1"/>
            </p:cNvSpPr>
            <p:nvPr/>
          </p:nvSpPr>
          <p:spPr bwMode="auto">
            <a:xfrm>
              <a:off x="3078" y="2505"/>
              <a:ext cx="1079" cy="1080"/>
            </a:xfrm>
            <a:prstGeom prst="ellipse">
              <a:avLst/>
            </a:prstGeom>
            <a:solidFill>
              <a:srgbClr val="0391D7"/>
            </a:solidFill>
            <a:ln w="7938">
              <a:noFill/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2800"/>
            </a:p>
          </p:txBody>
        </p:sp>
        <p:sp>
          <p:nvSpPr>
            <p:cNvPr id="22548" name="Rectangle 149"/>
            <p:cNvSpPr>
              <a:spLocks noChangeArrowheads="1"/>
            </p:cNvSpPr>
            <p:nvPr/>
          </p:nvSpPr>
          <p:spPr bwMode="auto">
            <a:xfrm>
              <a:off x="3161" y="2827"/>
              <a:ext cx="933" cy="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3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Heranbilden von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3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Fachkräften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3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für eine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3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zukunftsorientierte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3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Wirtschaft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2400" dirty="0"/>
            </a:p>
          </p:txBody>
        </p:sp>
      </p:grpSp>
      <p:grpSp>
        <p:nvGrpSpPr>
          <p:cNvPr id="12" name="Group 154"/>
          <p:cNvGrpSpPr>
            <a:grpSpLocks/>
          </p:cNvGrpSpPr>
          <p:nvPr/>
        </p:nvGrpSpPr>
        <p:grpSpPr bwMode="auto">
          <a:xfrm>
            <a:off x="5054017" y="416397"/>
            <a:ext cx="1712913" cy="1714500"/>
            <a:chOff x="2275" y="1434"/>
            <a:chExt cx="1079" cy="1080"/>
          </a:xfrm>
          <a:solidFill>
            <a:srgbClr val="2690C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542" name="Oval 156"/>
            <p:cNvSpPr>
              <a:spLocks noChangeArrowheads="1"/>
            </p:cNvSpPr>
            <p:nvPr/>
          </p:nvSpPr>
          <p:spPr bwMode="auto">
            <a:xfrm>
              <a:off x="2275" y="1434"/>
              <a:ext cx="1079" cy="1080"/>
            </a:xfrm>
            <a:prstGeom prst="ellipse">
              <a:avLst/>
            </a:prstGeom>
            <a:grpFill/>
            <a:ln w="7938">
              <a:noFill/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2800"/>
            </a:p>
          </p:txBody>
        </p:sp>
        <p:sp>
          <p:nvSpPr>
            <p:cNvPr id="22543" name="Rectangle 157"/>
            <p:cNvSpPr>
              <a:spLocks noChangeArrowheads="1"/>
            </p:cNvSpPr>
            <p:nvPr/>
          </p:nvSpPr>
          <p:spPr bwMode="auto">
            <a:xfrm>
              <a:off x="2523" y="1872"/>
              <a:ext cx="649" cy="37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3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Stärkung der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3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Handlungs-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3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kompetenz</a:t>
              </a:r>
              <a:endParaRPr lang="de-DE" altLang="de-DE" sz="1300" dirty="0">
                <a:solidFill>
                  <a:schemeClr val="bg1"/>
                </a:solidFill>
              </a:endParaRPr>
            </a:p>
          </p:txBody>
        </p:sp>
      </p:grpSp>
      <p:sp>
        <p:nvSpPr>
          <p:cNvPr id="73" name="Rectangle 26">
            <a:extLst>
              <a:ext uri="{FF2B5EF4-FFF2-40B4-BE49-F238E27FC236}">
                <a16:creationId xmlns:a16="http://schemas.microsoft.com/office/drawing/2014/main" id="{DE445151-E842-4D3C-9370-6A02CB80C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600" y="7111552"/>
            <a:ext cx="0" cy="43082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800" dirty="0">
              <a:solidFill>
                <a:srgbClr val="1887D2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DAF6025-5A39-4F23-BBB2-765F1570D778}"/>
              </a:ext>
            </a:extLst>
          </p:cNvPr>
          <p:cNvSpPr txBox="1"/>
          <p:nvPr/>
        </p:nvSpPr>
        <p:spPr>
          <a:xfrm>
            <a:off x="1436104" y="1745481"/>
            <a:ext cx="432792" cy="707886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59F1541D-1CFE-40CF-AE34-F1AA41183B06}"/>
              </a:ext>
            </a:extLst>
          </p:cNvPr>
          <p:cNvSpPr txBox="1"/>
          <p:nvPr/>
        </p:nvSpPr>
        <p:spPr>
          <a:xfrm>
            <a:off x="2135594" y="3660277"/>
            <a:ext cx="432792" cy="707886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C9EC009E-E78D-48BD-B17B-957E6D1A0122}"/>
              </a:ext>
            </a:extLst>
          </p:cNvPr>
          <p:cNvSpPr txBox="1"/>
          <p:nvPr/>
        </p:nvSpPr>
        <p:spPr>
          <a:xfrm>
            <a:off x="4270271" y="4218761"/>
            <a:ext cx="432792" cy="707886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31548668-6A9C-4BB0-8318-944E13265165}"/>
              </a:ext>
            </a:extLst>
          </p:cNvPr>
          <p:cNvSpPr txBox="1"/>
          <p:nvPr/>
        </p:nvSpPr>
        <p:spPr>
          <a:xfrm>
            <a:off x="6316869" y="3728766"/>
            <a:ext cx="432792" cy="707886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3" name="Rectangle 137">
            <a:extLst>
              <a:ext uri="{FF2B5EF4-FFF2-40B4-BE49-F238E27FC236}">
                <a16:creationId xmlns:a16="http://schemas.microsoft.com/office/drawing/2014/main" id="{29A37BC7-A029-4530-836F-F19135BEC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0473" y="4643748"/>
            <a:ext cx="146674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300" b="1" dirty="0">
                <a:solidFill>
                  <a:schemeClr val="bg1"/>
                </a:solidFill>
                <a:latin typeface="Arial" panose="020B0604020202020204" pitchFamily="34" charset="0"/>
              </a:rPr>
              <a:t>Mitarbeit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300" b="1" dirty="0">
                <a:solidFill>
                  <a:schemeClr val="bg1"/>
                </a:solidFill>
                <a:latin typeface="Arial" panose="020B0604020202020204" pitchFamily="34" charset="0"/>
              </a:rPr>
              <a:t>beim Überarbeiten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300" b="1" dirty="0">
                <a:solidFill>
                  <a:schemeClr val="bg1"/>
                </a:solidFill>
                <a:latin typeface="Arial" panose="020B0604020202020204" pitchFamily="34" charset="0"/>
              </a:rPr>
              <a:t>von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300" b="1" dirty="0">
                <a:solidFill>
                  <a:schemeClr val="bg1"/>
                </a:solidFill>
                <a:latin typeface="Arial" panose="020B0604020202020204" pitchFamily="34" charset="0"/>
              </a:rPr>
              <a:t>Berufsbildern</a:t>
            </a:r>
            <a:endParaRPr lang="de-DE" altLang="de-DE" sz="1300" dirty="0">
              <a:solidFill>
                <a:schemeClr val="bg1"/>
              </a:solidFill>
            </a:endParaRP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A3D5C57C-53A5-49DF-B6C7-DFB0062057B5}"/>
              </a:ext>
            </a:extLst>
          </p:cNvPr>
          <p:cNvSpPr txBox="1"/>
          <p:nvPr/>
        </p:nvSpPr>
        <p:spPr>
          <a:xfrm>
            <a:off x="7268752" y="1745481"/>
            <a:ext cx="432792" cy="707886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FB183101-DD08-4F28-A74F-360C2690FA54}"/>
              </a:ext>
            </a:extLst>
          </p:cNvPr>
          <p:cNvSpPr txBox="1"/>
          <p:nvPr/>
        </p:nvSpPr>
        <p:spPr>
          <a:xfrm>
            <a:off x="5663617" y="263741"/>
            <a:ext cx="432792" cy="707886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2B0D4574-FC69-4F3A-B079-25D184A9F2A7}"/>
              </a:ext>
            </a:extLst>
          </p:cNvPr>
          <p:cNvSpPr txBox="1"/>
          <p:nvPr/>
        </p:nvSpPr>
        <p:spPr>
          <a:xfrm>
            <a:off x="3348375" y="260280"/>
            <a:ext cx="432792" cy="707886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BEFB6FB-3839-4638-8D40-97668EE174B8}"/>
              </a:ext>
            </a:extLst>
          </p:cNvPr>
          <p:cNvSpPr txBox="1"/>
          <p:nvPr/>
        </p:nvSpPr>
        <p:spPr>
          <a:xfrm>
            <a:off x="1576154" y="4395472"/>
            <a:ext cx="1689885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de-DE" altLang="de-DE" sz="1300" b="1" dirty="0">
                <a:solidFill>
                  <a:schemeClr val="bg1"/>
                </a:solidFill>
                <a:latin typeface="Arial" panose="020B0604020202020204" pitchFamily="34" charset="0"/>
              </a:rPr>
              <a:t>Einflussnahme auf</a:t>
            </a:r>
          </a:p>
          <a:p>
            <a:pPr algn="ctr" eaLnBrk="1" hangingPunct="1"/>
            <a:r>
              <a:rPr lang="de-DE" altLang="de-DE" sz="1300" b="1" dirty="0">
                <a:solidFill>
                  <a:schemeClr val="bg1"/>
                </a:solidFill>
                <a:latin typeface="Arial" panose="020B0604020202020204" pitchFamily="34" charset="0"/>
              </a:rPr>
              <a:t>politische Gremien</a:t>
            </a:r>
          </a:p>
          <a:p>
            <a:pPr algn="ctr" eaLnBrk="1" hangingPunct="1"/>
            <a:r>
              <a:rPr lang="de-DE" altLang="de-DE" sz="1300" b="1" dirty="0">
                <a:solidFill>
                  <a:schemeClr val="bg1"/>
                </a:solidFill>
                <a:latin typeface="Arial" panose="020B0604020202020204" pitchFamily="34" charset="0"/>
              </a:rPr>
              <a:t>im Bereich </a:t>
            </a:r>
            <a:br>
              <a:rPr lang="de-DE" altLang="de-DE" sz="1300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e-DE" altLang="de-DE" sz="1300" b="1" dirty="0">
                <a:solidFill>
                  <a:schemeClr val="bg1"/>
                </a:solidFill>
                <a:latin typeface="Arial" panose="020B0604020202020204" pitchFamily="34" charset="0"/>
              </a:rPr>
              <a:t>der Aus- und</a:t>
            </a:r>
          </a:p>
          <a:p>
            <a:pPr eaLnBrk="1" hangingPunct="1"/>
            <a:r>
              <a:rPr lang="de-DE" altLang="de-DE" sz="1300" b="1" dirty="0">
                <a:solidFill>
                  <a:schemeClr val="bg1"/>
                </a:solidFill>
                <a:latin typeface="Arial" panose="020B0604020202020204" pitchFamily="34" charset="0"/>
              </a:rPr>
              <a:t>    Weiterbildung</a:t>
            </a:r>
            <a:endParaRPr lang="de-DE" altLang="de-DE" sz="1300" dirty="0">
              <a:solidFill>
                <a:schemeClr val="bg1"/>
              </a:solidFill>
            </a:endParaRPr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EDC4C232-0AB9-46D9-9D84-1EEE2CB4FFE1}"/>
              </a:ext>
            </a:extLst>
          </p:cNvPr>
          <p:cNvSpPr/>
          <p:nvPr/>
        </p:nvSpPr>
        <p:spPr>
          <a:xfrm>
            <a:off x="0" y="6217175"/>
            <a:ext cx="9144000" cy="6301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6" name="Grafik 4">
            <a:extLst>
              <a:ext uri="{FF2B5EF4-FFF2-40B4-BE49-F238E27FC236}">
                <a16:creationId xmlns:a16="http://schemas.microsoft.com/office/drawing/2014/main" id="{5EADF603-E675-4164-8312-4891FA3AF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309320"/>
            <a:ext cx="432246" cy="43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25"/>
          <p:cNvSpPr>
            <a:spLocks noChangeArrowheads="1"/>
          </p:cNvSpPr>
          <p:nvPr/>
        </p:nvSpPr>
        <p:spPr bwMode="auto">
          <a:xfrm>
            <a:off x="689344" y="6385447"/>
            <a:ext cx="8175189" cy="116937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>
                <a:solidFill>
                  <a:srgbClr val="0391D7"/>
                </a:solidFill>
                <a:latin typeface="Arial" panose="020B0604020202020204" pitchFamily="34" charset="0"/>
              </a:rPr>
              <a:t>BUNDESVERBAND DEUTSCHER BERUFSAUSBILDER E.V. (BDBA)</a:t>
            </a:r>
            <a:br>
              <a:rPr lang="de-DE" altLang="de-DE" sz="2000" b="1" dirty="0">
                <a:solidFill>
                  <a:srgbClr val="0391D7"/>
                </a:solidFill>
                <a:latin typeface="Arial" panose="020B0604020202020204" pitchFamily="34" charset="0"/>
              </a:rPr>
            </a:br>
            <a:endParaRPr lang="de-DE" altLang="de-DE" sz="2800" dirty="0">
              <a:solidFill>
                <a:srgbClr val="0391D7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>
                <a:solidFill>
                  <a:srgbClr val="1887D2"/>
                </a:solidFill>
                <a:latin typeface="Arial" panose="020B0604020202020204" pitchFamily="34" charset="0"/>
              </a:rPr>
              <a:t> </a:t>
            </a:r>
            <a:endParaRPr lang="de-DE" altLang="de-DE" sz="2800" dirty="0">
              <a:solidFill>
                <a:srgbClr val="1887D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4">
            <a:extLst>
              <a:ext uri="{FF2B5EF4-FFF2-40B4-BE49-F238E27FC236}">
                <a16:creationId xmlns:a16="http://schemas.microsoft.com/office/drawing/2014/main" id="{8EB302BC-2CBB-4C96-99C9-324A0374A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309320"/>
            <a:ext cx="432246" cy="43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37D8FA39-2DB8-4946-9EFB-609E3B5D5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2321935"/>
          </a:xfrm>
          <a:prstGeom prst="rect">
            <a:avLst/>
          </a:prstGeom>
        </p:spPr>
      </p:pic>
      <p:pic>
        <p:nvPicPr>
          <p:cNvPr id="10" name="Picture 2" descr="Ausbildung - gezeichnetes Symbolbild mit icons">
            <a:extLst>
              <a:ext uri="{FF2B5EF4-FFF2-40B4-BE49-F238E27FC236}">
                <a16:creationId xmlns:a16="http://schemas.microsoft.com/office/drawing/2014/main" id="{D267DC80-ECE2-194F-80A2-A8919EAAFF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7" r="3" b="5590"/>
          <a:stretch/>
        </p:blipFill>
        <p:spPr bwMode="auto">
          <a:xfrm>
            <a:off x="2663788" y="2924733"/>
            <a:ext cx="3816424" cy="237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CD184F3-58E8-7F46-8C8B-EF9A766236BD}"/>
              </a:ext>
            </a:extLst>
          </p:cNvPr>
          <p:cNvSpPr txBox="1"/>
          <p:nvPr/>
        </p:nvSpPr>
        <p:spPr>
          <a:xfrm>
            <a:off x="997592" y="5385410"/>
            <a:ext cx="7148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Die Veränderungsnotwendigkeit betrifft stets ALLE Beteiligten</a:t>
            </a:r>
            <a:br>
              <a:rPr lang="de-DE" sz="2000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UND den Ausbildungs- und Prüfungsprozess selbst!</a:t>
            </a:r>
          </a:p>
        </p:txBody>
      </p:sp>
      <p:sp>
        <p:nvSpPr>
          <p:cNvPr id="2" name="Herz 1">
            <a:extLst>
              <a:ext uri="{FF2B5EF4-FFF2-40B4-BE49-F238E27FC236}">
                <a16:creationId xmlns:a16="http://schemas.microsoft.com/office/drawing/2014/main" id="{C332925A-3242-0745-80A1-1F50A9FEC7F5}"/>
              </a:ext>
            </a:extLst>
          </p:cNvPr>
          <p:cNvSpPr/>
          <p:nvPr/>
        </p:nvSpPr>
        <p:spPr>
          <a:xfrm>
            <a:off x="6300192" y="3571787"/>
            <a:ext cx="864096" cy="72008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13350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C482C30-7F38-254D-8740-9D5118F72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03A271A-9A28-1D4E-8B18-4E0DCD374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56792" y="-149123"/>
            <a:ext cx="7772400" cy="1143000"/>
          </a:xfrm>
        </p:spPr>
        <p:txBody>
          <a:bodyPr/>
          <a:lstStyle/>
          <a:p>
            <a:r>
              <a:rPr lang="de-DE" sz="3200" b="1" dirty="0">
                <a:solidFill>
                  <a:srgbClr val="0070C0"/>
                </a:solidFill>
              </a:rPr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336EFE-357D-034C-BCEA-202DC30FCF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383" y="907107"/>
            <a:ext cx="8351232" cy="4114800"/>
          </a:xfrm>
        </p:spPr>
        <p:txBody>
          <a:bodyPr/>
          <a:lstStyle/>
          <a:p>
            <a:pPr marL="571500" indent="-571500">
              <a:buFont typeface="+mj-lt"/>
              <a:buAutoNum type="arabicPeriod"/>
            </a:pPr>
            <a:r>
              <a:rPr lang="de-DE" dirty="0">
                <a:solidFill>
                  <a:schemeClr val="bg1"/>
                </a:solidFill>
              </a:rPr>
              <a:t>Berufsausbildung als Chance MIT Generation Z und Co.</a:t>
            </a:r>
          </a:p>
          <a:p>
            <a:pPr marL="571500" indent="-571500">
              <a:buFont typeface="+mj-lt"/>
              <a:buAutoNum type="arabicPeriod"/>
            </a:pPr>
            <a:endParaRPr lang="de-DE" dirty="0">
              <a:solidFill>
                <a:schemeClr val="bg1"/>
              </a:solidFill>
            </a:endParaRPr>
          </a:p>
          <a:p>
            <a:pPr marL="571500" indent="-571500">
              <a:buFont typeface="+mj-lt"/>
              <a:buAutoNum type="arabicPeriod"/>
            </a:pPr>
            <a:r>
              <a:rPr lang="de-DE" dirty="0">
                <a:solidFill>
                  <a:schemeClr val="bg1"/>
                </a:solidFill>
              </a:rPr>
              <a:t>Was braucht heute konkret die berufliche Ausbilderqualifizierung?</a:t>
            </a:r>
          </a:p>
          <a:p>
            <a:pPr marL="571500" indent="-571500">
              <a:buFont typeface="+mj-lt"/>
              <a:buAutoNum type="arabicPeriod"/>
            </a:pPr>
            <a:endParaRPr lang="de-DE" dirty="0">
              <a:solidFill>
                <a:schemeClr val="bg1"/>
              </a:solidFill>
            </a:endParaRPr>
          </a:p>
          <a:p>
            <a:pPr marL="571500" indent="-571500">
              <a:buFont typeface="+mj-lt"/>
              <a:buAutoNum type="arabicPeriod"/>
            </a:pPr>
            <a:r>
              <a:rPr lang="de-DE" dirty="0">
                <a:solidFill>
                  <a:schemeClr val="bg1"/>
                </a:solidFill>
              </a:rPr>
              <a:t>Triade der beruflichen Ausbildung ist auf dem Prüfstand!</a:t>
            </a:r>
          </a:p>
          <a:p>
            <a:pPr marL="571500" indent="-571500">
              <a:buFont typeface="+mj-lt"/>
              <a:buAutoNum type="arabicPeriod"/>
            </a:pPr>
            <a:endParaRPr lang="de-DE" dirty="0">
              <a:solidFill>
                <a:schemeClr val="bg1"/>
              </a:solidFill>
            </a:endParaRPr>
          </a:p>
          <a:p>
            <a:pPr marL="571500" indent="-571500">
              <a:buFont typeface="+mj-lt"/>
              <a:buAutoNum type="arabicPeriod"/>
            </a:pPr>
            <a:r>
              <a:rPr lang="de-DE" dirty="0">
                <a:solidFill>
                  <a:schemeClr val="bg1"/>
                </a:solidFill>
              </a:rPr>
              <a:t>Bewusste Gestaltung aller Stellschrauben für erfolgreiche Transformation!</a:t>
            </a:r>
          </a:p>
        </p:txBody>
      </p:sp>
      <p:pic>
        <p:nvPicPr>
          <p:cNvPr id="6" name="Grafik 4">
            <a:extLst>
              <a:ext uri="{FF2B5EF4-FFF2-40B4-BE49-F238E27FC236}">
                <a16:creationId xmlns:a16="http://schemas.microsoft.com/office/drawing/2014/main" id="{174C851D-B282-5048-B73D-22C690F9F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309320"/>
            <a:ext cx="432246" cy="43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26443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C482C30-7F38-254D-8740-9D5118F72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03A271A-9A28-1D4E-8B18-4E0DCD374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56792" y="-149123"/>
            <a:ext cx="7772400" cy="1143000"/>
          </a:xfrm>
        </p:spPr>
        <p:txBody>
          <a:bodyPr/>
          <a:lstStyle/>
          <a:p>
            <a:r>
              <a:rPr lang="de-DE" sz="3200" b="1" dirty="0">
                <a:solidFill>
                  <a:srgbClr val="0070C0"/>
                </a:solidFill>
              </a:rPr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336EFE-357D-034C-BCEA-202DC30FCF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383" y="907107"/>
            <a:ext cx="8351232" cy="4114800"/>
          </a:xfrm>
        </p:spPr>
        <p:txBody>
          <a:bodyPr/>
          <a:lstStyle/>
          <a:p>
            <a:pPr marL="571500" indent="-571500">
              <a:buFont typeface="+mj-lt"/>
              <a:buAutoNum type="arabicPeriod"/>
            </a:pPr>
            <a:r>
              <a:rPr lang="de-DE" dirty="0">
                <a:solidFill>
                  <a:srgbClr val="FFFF00"/>
                </a:solidFill>
              </a:rPr>
              <a:t>Berufsausbildung als Chance MIT Generation Z und Co.</a:t>
            </a:r>
          </a:p>
          <a:p>
            <a:pPr marL="571500" indent="-571500">
              <a:buFont typeface="+mj-lt"/>
              <a:buAutoNum type="arabicPeriod"/>
            </a:pPr>
            <a:endParaRPr lang="de-DE" dirty="0">
              <a:solidFill>
                <a:schemeClr val="bg1"/>
              </a:solidFill>
            </a:endParaRPr>
          </a:p>
          <a:p>
            <a:pPr marL="571500" indent="-571500">
              <a:buFont typeface="+mj-lt"/>
              <a:buAutoNum type="arabicPeriod"/>
            </a:pPr>
            <a:r>
              <a:rPr lang="de-DE" dirty="0">
                <a:solidFill>
                  <a:schemeClr val="bg1"/>
                </a:solidFill>
              </a:rPr>
              <a:t>Was braucht heute konkret die berufliche Ausbilderqualifizierung?</a:t>
            </a:r>
          </a:p>
          <a:p>
            <a:pPr marL="571500" indent="-571500">
              <a:buFont typeface="+mj-lt"/>
              <a:buAutoNum type="arabicPeriod"/>
            </a:pPr>
            <a:endParaRPr lang="de-DE" dirty="0">
              <a:solidFill>
                <a:schemeClr val="bg1"/>
              </a:solidFill>
            </a:endParaRPr>
          </a:p>
          <a:p>
            <a:pPr marL="571500" indent="-571500">
              <a:buFont typeface="+mj-lt"/>
              <a:buAutoNum type="arabicPeriod"/>
            </a:pPr>
            <a:r>
              <a:rPr lang="de-DE" dirty="0">
                <a:solidFill>
                  <a:schemeClr val="bg1"/>
                </a:solidFill>
              </a:rPr>
              <a:t>Triade der beruflichen Ausbildung ist auf dem Prüfstand!</a:t>
            </a:r>
          </a:p>
          <a:p>
            <a:pPr marL="571500" indent="-571500">
              <a:buFont typeface="+mj-lt"/>
              <a:buAutoNum type="arabicPeriod"/>
            </a:pPr>
            <a:endParaRPr lang="de-DE" dirty="0">
              <a:solidFill>
                <a:schemeClr val="bg1"/>
              </a:solidFill>
            </a:endParaRPr>
          </a:p>
          <a:p>
            <a:pPr marL="571500" indent="-571500">
              <a:buFont typeface="+mj-lt"/>
              <a:buAutoNum type="arabicPeriod"/>
            </a:pPr>
            <a:r>
              <a:rPr lang="de-DE" dirty="0">
                <a:solidFill>
                  <a:schemeClr val="bg1"/>
                </a:solidFill>
              </a:rPr>
              <a:t>Bewusste Gestaltung aller Stellschrauben für erfolgreiche Transformation!</a:t>
            </a:r>
          </a:p>
        </p:txBody>
      </p:sp>
      <p:pic>
        <p:nvPicPr>
          <p:cNvPr id="6" name="Grafik 4">
            <a:extLst>
              <a:ext uri="{FF2B5EF4-FFF2-40B4-BE49-F238E27FC236}">
                <a16:creationId xmlns:a16="http://schemas.microsoft.com/office/drawing/2014/main" id="{174C851D-B282-5048-B73D-22C690F9F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309320"/>
            <a:ext cx="432246" cy="43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40684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4">
            <a:extLst>
              <a:ext uri="{FF2B5EF4-FFF2-40B4-BE49-F238E27FC236}">
                <a16:creationId xmlns:a16="http://schemas.microsoft.com/office/drawing/2014/main" id="{8EB302BC-2CBB-4C96-99C9-324A0374A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309320"/>
            <a:ext cx="432246" cy="43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56A1C5F-936A-BB4D-BBC0-897045CF1036}"/>
              </a:ext>
            </a:extLst>
          </p:cNvPr>
          <p:cNvSpPr txBox="1">
            <a:spLocks/>
          </p:cNvSpPr>
          <p:nvPr/>
        </p:nvSpPr>
        <p:spPr>
          <a:xfrm>
            <a:off x="41872" y="62706"/>
            <a:ext cx="9102127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sz="3200" b="1" kern="0" dirty="0">
                <a:solidFill>
                  <a:srgbClr val="0070C0"/>
                </a:solidFill>
              </a:rPr>
              <a:t>Berufsausbildung als Chance</a:t>
            </a:r>
          </a:p>
          <a:p>
            <a:r>
              <a:rPr lang="de-DE" sz="3200" b="1" kern="0" dirty="0">
                <a:solidFill>
                  <a:srgbClr val="0070C0"/>
                </a:solidFill>
              </a:rPr>
              <a:t>MIT der Generation Z, Alpha und Co.</a:t>
            </a:r>
            <a:br>
              <a:rPr lang="de-DE" sz="3200" b="1" kern="0" dirty="0">
                <a:solidFill>
                  <a:srgbClr val="0070C0"/>
                </a:solidFill>
              </a:rPr>
            </a:br>
            <a:r>
              <a:rPr lang="de-DE" sz="3200" b="1" kern="0" dirty="0">
                <a:solidFill>
                  <a:srgbClr val="0070C0"/>
                </a:solidFill>
              </a:rPr>
              <a:t>im Zeitalter der Digitalisierung</a:t>
            </a:r>
          </a:p>
        </p:txBody>
      </p:sp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846B25FE-ED25-CB43-8344-4DC312F451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14" y="2620769"/>
            <a:ext cx="3664324" cy="1143000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8050180C-BC60-1148-96B6-CA0F267CB4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37" y="3938962"/>
            <a:ext cx="3662701" cy="1710432"/>
          </a:xfrm>
          <a:prstGeom prst="rect">
            <a:avLst/>
          </a:prstGeom>
        </p:spPr>
      </p:pic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7EB0D2DC-08BD-F143-AE68-14BC1D0A1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95" y="2620769"/>
            <a:ext cx="3718135" cy="116630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77671D7-1AB8-5543-8F79-00ED86BF5E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245" y="3938962"/>
            <a:ext cx="3718135" cy="1710432"/>
          </a:xfrm>
          <a:prstGeom prst="rect">
            <a:avLst/>
          </a:prstGeom>
        </p:spPr>
      </p:pic>
      <p:pic>
        <p:nvPicPr>
          <p:cNvPr id="17" name="Grafik 16" descr="Smartphone mit einfarbiger Füllung">
            <a:extLst>
              <a:ext uri="{FF2B5EF4-FFF2-40B4-BE49-F238E27FC236}">
                <a16:creationId xmlns:a16="http://schemas.microsoft.com/office/drawing/2014/main" id="{A701D8B0-5E51-B545-8937-23EE0BE22E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555" y="3828792"/>
            <a:ext cx="941375" cy="941375"/>
          </a:xfrm>
          <a:prstGeom prst="rect">
            <a:avLst/>
          </a:prstGeom>
        </p:spPr>
      </p:pic>
      <p:pic>
        <p:nvPicPr>
          <p:cNvPr id="18" name="Grafik 17" descr="Laptop mit einfarbiger Füllung">
            <a:extLst>
              <a:ext uri="{FF2B5EF4-FFF2-40B4-BE49-F238E27FC236}">
                <a16:creationId xmlns:a16="http://schemas.microsoft.com/office/drawing/2014/main" id="{10865A59-E8C8-A247-AB49-D9252EC67B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873" y="2386159"/>
            <a:ext cx="1070741" cy="1070741"/>
          </a:xfrm>
          <a:prstGeom prst="rect">
            <a:avLst/>
          </a:prstGeom>
        </p:spPr>
      </p:pic>
      <p:pic>
        <p:nvPicPr>
          <p:cNvPr id="19" name="Grafik 18" descr="Virtual Reality-Headset mit einfarbiger Füllung">
            <a:extLst>
              <a:ext uri="{FF2B5EF4-FFF2-40B4-BE49-F238E27FC236}">
                <a16:creationId xmlns:a16="http://schemas.microsoft.com/office/drawing/2014/main" id="{FF6F65B6-D9B4-C242-B9C3-AFA056BC53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7844" y="5111519"/>
            <a:ext cx="1143000" cy="1143000"/>
          </a:xfrm>
          <a:prstGeom prst="rect">
            <a:avLst/>
          </a:prstGeom>
        </p:spPr>
      </p:pic>
      <p:pic>
        <p:nvPicPr>
          <p:cNvPr id="20" name="Grafik 19" descr="Quadcopter mit einfarbiger Füllung">
            <a:extLst>
              <a:ext uri="{FF2B5EF4-FFF2-40B4-BE49-F238E27FC236}">
                <a16:creationId xmlns:a16="http://schemas.microsoft.com/office/drawing/2014/main" id="{EB5868A3-19E7-0549-A0A2-F42F14F25E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14761" y="5242447"/>
            <a:ext cx="1055950" cy="1055950"/>
          </a:xfrm>
          <a:prstGeom prst="rect">
            <a:avLst/>
          </a:prstGeom>
        </p:spPr>
      </p:pic>
      <p:pic>
        <p:nvPicPr>
          <p:cNvPr id="21" name="Grafik 20" descr="Familie mit zwei Kindern mit einfarbiger Füllung">
            <a:extLst>
              <a:ext uri="{FF2B5EF4-FFF2-40B4-BE49-F238E27FC236}">
                <a16:creationId xmlns:a16="http://schemas.microsoft.com/office/drawing/2014/main" id="{5A49B186-3728-FE48-BAAC-BBC56B2583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928509" y="2258086"/>
            <a:ext cx="1143001" cy="1143001"/>
          </a:xfrm>
          <a:prstGeom prst="rect">
            <a:avLst/>
          </a:prstGeom>
        </p:spPr>
      </p:pic>
      <p:pic>
        <p:nvPicPr>
          <p:cNvPr id="22" name="Grafik 21" descr="Wandern mit einfarbiger Füllung">
            <a:extLst>
              <a:ext uri="{FF2B5EF4-FFF2-40B4-BE49-F238E27FC236}">
                <a16:creationId xmlns:a16="http://schemas.microsoft.com/office/drawing/2014/main" id="{B20495C8-7EA2-DA4A-81E0-640615435B0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981317" y="5111519"/>
            <a:ext cx="953765" cy="953765"/>
          </a:xfrm>
          <a:prstGeom prst="rect">
            <a:avLst/>
          </a:prstGeom>
        </p:spPr>
      </p:pic>
      <p:pic>
        <p:nvPicPr>
          <p:cNvPr id="23" name="Grafik 22" descr="Polaroidbilder mit einfarbiger Füllung">
            <a:extLst>
              <a:ext uri="{FF2B5EF4-FFF2-40B4-BE49-F238E27FC236}">
                <a16:creationId xmlns:a16="http://schemas.microsoft.com/office/drawing/2014/main" id="{46654E8F-FFDB-C84D-B27B-995B3BEFD2B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850375" y="3615689"/>
            <a:ext cx="1186423" cy="118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1503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4">
            <a:extLst>
              <a:ext uri="{FF2B5EF4-FFF2-40B4-BE49-F238E27FC236}">
                <a16:creationId xmlns:a16="http://schemas.microsoft.com/office/drawing/2014/main" id="{8EB302BC-2CBB-4C96-99C9-324A0374A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309320"/>
            <a:ext cx="432246" cy="43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56A1C5F-936A-BB4D-BBC0-897045CF1036}"/>
              </a:ext>
            </a:extLst>
          </p:cNvPr>
          <p:cNvSpPr txBox="1">
            <a:spLocks/>
          </p:cNvSpPr>
          <p:nvPr/>
        </p:nvSpPr>
        <p:spPr>
          <a:xfrm>
            <a:off x="41872" y="62706"/>
            <a:ext cx="9102127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sz="3200" b="1" kern="0" dirty="0">
                <a:solidFill>
                  <a:srgbClr val="0070C0"/>
                </a:solidFill>
              </a:rPr>
              <a:t>Berufsausbildung als Chance</a:t>
            </a:r>
          </a:p>
          <a:p>
            <a:r>
              <a:rPr lang="de-DE" sz="3200" b="1" kern="0" dirty="0">
                <a:solidFill>
                  <a:srgbClr val="0070C0"/>
                </a:solidFill>
              </a:rPr>
              <a:t>MIT der Generation Z, Alpha und Co.</a:t>
            </a:r>
            <a:br>
              <a:rPr lang="de-DE" sz="3200" b="1" kern="0" dirty="0">
                <a:solidFill>
                  <a:srgbClr val="0070C0"/>
                </a:solidFill>
              </a:rPr>
            </a:br>
            <a:r>
              <a:rPr lang="de-DE" sz="3200" b="1" kern="0" dirty="0">
                <a:solidFill>
                  <a:srgbClr val="0070C0"/>
                </a:solidFill>
              </a:rPr>
              <a:t>im Zeitalter der Digitalisierung</a:t>
            </a:r>
          </a:p>
        </p:txBody>
      </p:sp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846B25FE-ED25-CB43-8344-4DC312F451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14" y="2620769"/>
            <a:ext cx="3664324" cy="1143000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8050180C-BC60-1148-96B6-CA0F267CB4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37" y="3938962"/>
            <a:ext cx="3662701" cy="1710432"/>
          </a:xfrm>
          <a:prstGeom prst="rect">
            <a:avLst/>
          </a:prstGeom>
        </p:spPr>
      </p:pic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7EB0D2DC-08BD-F143-AE68-14BC1D0A1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95" y="2620769"/>
            <a:ext cx="3718135" cy="116630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77671D7-1AB8-5543-8F79-00ED86BF5E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245" y="3938962"/>
            <a:ext cx="3718135" cy="1710432"/>
          </a:xfrm>
          <a:prstGeom prst="rect">
            <a:avLst/>
          </a:prstGeom>
        </p:spPr>
      </p:pic>
      <p:pic>
        <p:nvPicPr>
          <p:cNvPr id="17" name="Grafik 16" descr="Smartphone mit einfarbiger Füllung">
            <a:extLst>
              <a:ext uri="{FF2B5EF4-FFF2-40B4-BE49-F238E27FC236}">
                <a16:creationId xmlns:a16="http://schemas.microsoft.com/office/drawing/2014/main" id="{A701D8B0-5E51-B545-8937-23EE0BE22E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555" y="3828792"/>
            <a:ext cx="941375" cy="941375"/>
          </a:xfrm>
          <a:prstGeom prst="rect">
            <a:avLst/>
          </a:prstGeom>
        </p:spPr>
      </p:pic>
      <p:pic>
        <p:nvPicPr>
          <p:cNvPr id="18" name="Grafik 17" descr="Laptop mit einfarbiger Füllung">
            <a:extLst>
              <a:ext uri="{FF2B5EF4-FFF2-40B4-BE49-F238E27FC236}">
                <a16:creationId xmlns:a16="http://schemas.microsoft.com/office/drawing/2014/main" id="{10865A59-E8C8-A247-AB49-D9252EC67B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873" y="2386159"/>
            <a:ext cx="1070741" cy="1070741"/>
          </a:xfrm>
          <a:prstGeom prst="rect">
            <a:avLst/>
          </a:prstGeom>
        </p:spPr>
      </p:pic>
      <p:pic>
        <p:nvPicPr>
          <p:cNvPr id="19" name="Grafik 18" descr="Virtual Reality-Headset mit einfarbiger Füllung">
            <a:extLst>
              <a:ext uri="{FF2B5EF4-FFF2-40B4-BE49-F238E27FC236}">
                <a16:creationId xmlns:a16="http://schemas.microsoft.com/office/drawing/2014/main" id="{FF6F65B6-D9B4-C242-B9C3-AFA056BC53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7844" y="5111519"/>
            <a:ext cx="1143000" cy="1143000"/>
          </a:xfrm>
          <a:prstGeom prst="rect">
            <a:avLst/>
          </a:prstGeom>
        </p:spPr>
      </p:pic>
      <p:pic>
        <p:nvPicPr>
          <p:cNvPr id="20" name="Grafik 19" descr="Quadcopter mit einfarbiger Füllung">
            <a:extLst>
              <a:ext uri="{FF2B5EF4-FFF2-40B4-BE49-F238E27FC236}">
                <a16:creationId xmlns:a16="http://schemas.microsoft.com/office/drawing/2014/main" id="{EB5868A3-19E7-0549-A0A2-F42F14F25E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14761" y="5242447"/>
            <a:ext cx="1055950" cy="1055950"/>
          </a:xfrm>
          <a:prstGeom prst="rect">
            <a:avLst/>
          </a:prstGeom>
        </p:spPr>
      </p:pic>
      <p:pic>
        <p:nvPicPr>
          <p:cNvPr id="21" name="Grafik 20" descr="Familie mit zwei Kindern mit einfarbiger Füllung">
            <a:extLst>
              <a:ext uri="{FF2B5EF4-FFF2-40B4-BE49-F238E27FC236}">
                <a16:creationId xmlns:a16="http://schemas.microsoft.com/office/drawing/2014/main" id="{5A49B186-3728-FE48-BAAC-BBC56B2583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928509" y="2258086"/>
            <a:ext cx="1143001" cy="1143001"/>
          </a:xfrm>
          <a:prstGeom prst="rect">
            <a:avLst/>
          </a:prstGeom>
        </p:spPr>
      </p:pic>
      <p:pic>
        <p:nvPicPr>
          <p:cNvPr id="22" name="Grafik 21" descr="Wandern mit einfarbiger Füllung">
            <a:extLst>
              <a:ext uri="{FF2B5EF4-FFF2-40B4-BE49-F238E27FC236}">
                <a16:creationId xmlns:a16="http://schemas.microsoft.com/office/drawing/2014/main" id="{B20495C8-7EA2-DA4A-81E0-640615435B0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981317" y="5111519"/>
            <a:ext cx="953765" cy="953765"/>
          </a:xfrm>
          <a:prstGeom prst="rect">
            <a:avLst/>
          </a:prstGeom>
        </p:spPr>
      </p:pic>
      <p:pic>
        <p:nvPicPr>
          <p:cNvPr id="23" name="Grafik 22" descr="Polaroidbilder mit einfarbiger Füllung">
            <a:extLst>
              <a:ext uri="{FF2B5EF4-FFF2-40B4-BE49-F238E27FC236}">
                <a16:creationId xmlns:a16="http://schemas.microsoft.com/office/drawing/2014/main" id="{46654E8F-FFDB-C84D-B27B-995B3BEFD2B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850375" y="3615689"/>
            <a:ext cx="1186423" cy="118642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2BC05CE-8973-E14A-BB83-9E0EC72B845B}"/>
              </a:ext>
            </a:extLst>
          </p:cNvPr>
          <p:cNvSpPr txBox="1"/>
          <p:nvPr/>
        </p:nvSpPr>
        <p:spPr>
          <a:xfrm rot="20384698">
            <a:off x="1336843" y="1904300"/>
            <a:ext cx="1974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Flexibilität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84B672C-9E42-4542-A4AC-1A7AEBC30BB6}"/>
              </a:ext>
            </a:extLst>
          </p:cNvPr>
          <p:cNvSpPr txBox="1"/>
          <p:nvPr/>
        </p:nvSpPr>
        <p:spPr>
          <a:xfrm rot="1266613">
            <a:off x="2669009" y="5015525"/>
            <a:ext cx="3397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Neue Technologien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91BB96A2-8A52-3947-B102-AB18F72A04CE}"/>
              </a:ext>
            </a:extLst>
          </p:cNvPr>
          <p:cNvSpPr txBox="1"/>
          <p:nvPr/>
        </p:nvSpPr>
        <p:spPr>
          <a:xfrm rot="21126614">
            <a:off x="5585308" y="1889175"/>
            <a:ext cx="3397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Werteorientierung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1374AAC6-1902-4F44-8248-4275E2C05D3A}"/>
              </a:ext>
            </a:extLst>
          </p:cNvPr>
          <p:cNvSpPr txBox="1"/>
          <p:nvPr/>
        </p:nvSpPr>
        <p:spPr>
          <a:xfrm>
            <a:off x="3820258" y="1875513"/>
            <a:ext cx="1503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Modern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7B298AED-C8AE-E64B-B05A-E09F371B0D44}"/>
              </a:ext>
            </a:extLst>
          </p:cNvPr>
          <p:cNvSpPr txBox="1"/>
          <p:nvPr/>
        </p:nvSpPr>
        <p:spPr>
          <a:xfrm rot="20660550">
            <a:off x="3647141" y="3792390"/>
            <a:ext cx="1772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Sicherheit</a:t>
            </a:r>
          </a:p>
        </p:txBody>
      </p:sp>
    </p:spTree>
    <p:extLst>
      <p:ext uri="{BB962C8B-B14F-4D97-AF65-F5344CB8AC3E}">
        <p14:creationId xmlns:p14="http://schemas.microsoft.com/office/powerpoint/2010/main" val="272814319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4">
            <a:extLst>
              <a:ext uri="{FF2B5EF4-FFF2-40B4-BE49-F238E27FC236}">
                <a16:creationId xmlns:a16="http://schemas.microsoft.com/office/drawing/2014/main" id="{8EB302BC-2CBB-4C96-99C9-324A0374A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309320"/>
            <a:ext cx="432246" cy="43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56A1C5F-936A-BB4D-BBC0-897045CF1036}"/>
              </a:ext>
            </a:extLst>
          </p:cNvPr>
          <p:cNvSpPr txBox="1">
            <a:spLocks/>
          </p:cNvSpPr>
          <p:nvPr/>
        </p:nvSpPr>
        <p:spPr>
          <a:xfrm>
            <a:off x="41872" y="62706"/>
            <a:ext cx="9102127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sz="3200" b="1" kern="0" dirty="0">
                <a:solidFill>
                  <a:srgbClr val="0070C0"/>
                </a:solidFill>
              </a:rPr>
              <a:t>Berufsausbildung als Chance</a:t>
            </a:r>
          </a:p>
          <a:p>
            <a:r>
              <a:rPr lang="de-DE" sz="3200" b="1" kern="0" dirty="0">
                <a:solidFill>
                  <a:srgbClr val="0070C0"/>
                </a:solidFill>
              </a:rPr>
              <a:t>MIT der Generation Z, Alpha und Co.</a:t>
            </a:r>
            <a:br>
              <a:rPr lang="de-DE" sz="3200" b="1" kern="0" dirty="0">
                <a:solidFill>
                  <a:srgbClr val="0070C0"/>
                </a:solidFill>
              </a:rPr>
            </a:br>
            <a:r>
              <a:rPr lang="de-DE" sz="3200" b="1" kern="0" dirty="0">
                <a:solidFill>
                  <a:srgbClr val="0070C0"/>
                </a:solidFill>
              </a:rPr>
              <a:t>im Zeitalter der Digitalisierung</a:t>
            </a:r>
          </a:p>
        </p:txBody>
      </p:sp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846B25FE-ED25-CB43-8344-4DC312F451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14" y="2620769"/>
            <a:ext cx="3664324" cy="1143000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8050180C-BC60-1148-96B6-CA0F267CB4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37" y="3938962"/>
            <a:ext cx="3662701" cy="1710432"/>
          </a:xfrm>
          <a:prstGeom prst="rect">
            <a:avLst/>
          </a:prstGeom>
        </p:spPr>
      </p:pic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7EB0D2DC-08BD-F143-AE68-14BC1D0A1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95" y="2620769"/>
            <a:ext cx="3718135" cy="116630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77671D7-1AB8-5543-8F79-00ED86BF5E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245" y="3938962"/>
            <a:ext cx="3718135" cy="1710432"/>
          </a:xfrm>
          <a:prstGeom prst="rect">
            <a:avLst/>
          </a:prstGeom>
        </p:spPr>
      </p:pic>
      <p:pic>
        <p:nvPicPr>
          <p:cNvPr id="17" name="Grafik 16" descr="Smartphone mit einfarbiger Füllung">
            <a:extLst>
              <a:ext uri="{FF2B5EF4-FFF2-40B4-BE49-F238E27FC236}">
                <a16:creationId xmlns:a16="http://schemas.microsoft.com/office/drawing/2014/main" id="{A701D8B0-5E51-B545-8937-23EE0BE22E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555" y="3828792"/>
            <a:ext cx="941375" cy="941375"/>
          </a:xfrm>
          <a:prstGeom prst="rect">
            <a:avLst/>
          </a:prstGeom>
        </p:spPr>
      </p:pic>
      <p:pic>
        <p:nvPicPr>
          <p:cNvPr id="18" name="Grafik 17" descr="Laptop mit einfarbiger Füllung">
            <a:extLst>
              <a:ext uri="{FF2B5EF4-FFF2-40B4-BE49-F238E27FC236}">
                <a16:creationId xmlns:a16="http://schemas.microsoft.com/office/drawing/2014/main" id="{10865A59-E8C8-A247-AB49-D9252EC67B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873" y="2386159"/>
            <a:ext cx="1070741" cy="1070741"/>
          </a:xfrm>
          <a:prstGeom prst="rect">
            <a:avLst/>
          </a:prstGeom>
        </p:spPr>
      </p:pic>
      <p:pic>
        <p:nvPicPr>
          <p:cNvPr id="19" name="Grafik 18" descr="Virtual Reality-Headset mit einfarbiger Füllung">
            <a:extLst>
              <a:ext uri="{FF2B5EF4-FFF2-40B4-BE49-F238E27FC236}">
                <a16:creationId xmlns:a16="http://schemas.microsoft.com/office/drawing/2014/main" id="{FF6F65B6-D9B4-C242-B9C3-AFA056BC53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7844" y="5111519"/>
            <a:ext cx="1143000" cy="1143000"/>
          </a:xfrm>
          <a:prstGeom prst="rect">
            <a:avLst/>
          </a:prstGeom>
        </p:spPr>
      </p:pic>
      <p:pic>
        <p:nvPicPr>
          <p:cNvPr id="20" name="Grafik 19" descr="Quadcopter mit einfarbiger Füllung">
            <a:extLst>
              <a:ext uri="{FF2B5EF4-FFF2-40B4-BE49-F238E27FC236}">
                <a16:creationId xmlns:a16="http://schemas.microsoft.com/office/drawing/2014/main" id="{EB5868A3-19E7-0549-A0A2-F42F14F25E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14761" y="5242447"/>
            <a:ext cx="1055950" cy="1055950"/>
          </a:xfrm>
          <a:prstGeom prst="rect">
            <a:avLst/>
          </a:prstGeom>
        </p:spPr>
      </p:pic>
      <p:pic>
        <p:nvPicPr>
          <p:cNvPr id="21" name="Grafik 20" descr="Familie mit zwei Kindern mit einfarbiger Füllung">
            <a:extLst>
              <a:ext uri="{FF2B5EF4-FFF2-40B4-BE49-F238E27FC236}">
                <a16:creationId xmlns:a16="http://schemas.microsoft.com/office/drawing/2014/main" id="{5A49B186-3728-FE48-BAAC-BBC56B2583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928509" y="2258086"/>
            <a:ext cx="1143001" cy="1143001"/>
          </a:xfrm>
          <a:prstGeom prst="rect">
            <a:avLst/>
          </a:prstGeom>
        </p:spPr>
      </p:pic>
      <p:pic>
        <p:nvPicPr>
          <p:cNvPr id="22" name="Grafik 21" descr="Wandern mit einfarbiger Füllung">
            <a:extLst>
              <a:ext uri="{FF2B5EF4-FFF2-40B4-BE49-F238E27FC236}">
                <a16:creationId xmlns:a16="http://schemas.microsoft.com/office/drawing/2014/main" id="{B20495C8-7EA2-DA4A-81E0-640615435B0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981317" y="5111519"/>
            <a:ext cx="953765" cy="953765"/>
          </a:xfrm>
          <a:prstGeom prst="rect">
            <a:avLst/>
          </a:prstGeom>
        </p:spPr>
      </p:pic>
      <p:pic>
        <p:nvPicPr>
          <p:cNvPr id="23" name="Grafik 22" descr="Polaroidbilder mit einfarbiger Füllung">
            <a:extLst>
              <a:ext uri="{FF2B5EF4-FFF2-40B4-BE49-F238E27FC236}">
                <a16:creationId xmlns:a16="http://schemas.microsoft.com/office/drawing/2014/main" id="{46654E8F-FFDB-C84D-B27B-995B3BEFD2B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850375" y="3615689"/>
            <a:ext cx="1186423" cy="118642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2BC05CE-8973-E14A-BB83-9E0EC72B845B}"/>
              </a:ext>
            </a:extLst>
          </p:cNvPr>
          <p:cNvSpPr txBox="1"/>
          <p:nvPr/>
        </p:nvSpPr>
        <p:spPr>
          <a:xfrm rot="20384698">
            <a:off x="1336843" y="1904300"/>
            <a:ext cx="1974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Flexibilität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84B672C-9E42-4542-A4AC-1A7AEBC30BB6}"/>
              </a:ext>
            </a:extLst>
          </p:cNvPr>
          <p:cNvSpPr txBox="1"/>
          <p:nvPr/>
        </p:nvSpPr>
        <p:spPr>
          <a:xfrm rot="1266613">
            <a:off x="2669009" y="5015525"/>
            <a:ext cx="3397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Neue Technologien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91BB96A2-8A52-3947-B102-AB18F72A04CE}"/>
              </a:ext>
            </a:extLst>
          </p:cNvPr>
          <p:cNvSpPr txBox="1"/>
          <p:nvPr/>
        </p:nvSpPr>
        <p:spPr>
          <a:xfrm rot="21126614">
            <a:off x="5585308" y="1889175"/>
            <a:ext cx="3397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Werteorientierung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1374AAC6-1902-4F44-8248-4275E2C05D3A}"/>
              </a:ext>
            </a:extLst>
          </p:cNvPr>
          <p:cNvSpPr txBox="1"/>
          <p:nvPr/>
        </p:nvSpPr>
        <p:spPr>
          <a:xfrm>
            <a:off x="3820258" y="1875513"/>
            <a:ext cx="1503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Modern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7B298AED-C8AE-E64B-B05A-E09F371B0D44}"/>
              </a:ext>
            </a:extLst>
          </p:cNvPr>
          <p:cNvSpPr txBox="1"/>
          <p:nvPr/>
        </p:nvSpPr>
        <p:spPr>
          <a:xfrm rot="20660550">
            <a:off x="3647141" y="3792390"/>
            <a:ext cx="1772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Sicherheit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561F50B3-AB70-1B4B-81EA-DDD07596C28E}"/>
              </a:ext>
            </a:extLst>
          </p:cNvPr>
          <p:cNvSpPr txBox="1"/>
          <p:nvPr/>
        </p:nvSpPr>
        <p:spPr>
          <a:xfrm rot="21126614">
            <a:off x="110062" y="3041550"/>
            <a:ext cx="4752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Bereitschaft freiwillig </a:t>
            </a:r>
            <a:r>
              <a:rPr lang="de-DE" dirty="0" err="1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zusätzl</a:t>
            </a:r>
            <a:r>
              <a:rPr lang="de-DE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 Einsatz/Praktika sinkt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B39B9CD2-64E3-A449-A195-C417DCE94F51}"/>
              </a:ext>
            </a:extLst>
          </p:cNvPr>
          <p:cNvSpPr txBox="1"/>
          <p:nvPr/>
        </p:nvSpPr>
        <p:spPr>
          <a:xfrm rot="471684">
            <a:off x="5307258" y="3990081"/>
            <a:ext cx="3788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Geringe Berufsfeldorientierung</a:t>
            </a:r>
          </a:p>
        </p:txBody>
      </p:sp>
    </p:spTree>
    <p:extLst>
      <p:ext uri="{BB962C8B-B14F-4D97-AF65-F5344CB8AC3E}">
        <p14:creationId xmlns:p14="http://schemas.microsoft.com/office/powerpoint/2010/main" val="374982368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71DF1C-1163-0644-A225-39DA69343A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9386" y="1437561"/>
            <a:ext cx="4352614" cy="4114800"/>
          </a:xfrm>
          <a:solidFill>
            <a:schemeClr val="bg1"/>
          </a:solidFill>
        </p:spPr>
        <p:txBody>
          <a:bodyPr/>
          <a:lstStyle/>
          <a:p>
            <a:r>
              <a:rPr lang="de-DE" sz="2000" dirty="0"/>
              <a:t>Im Corona-Setting </a:t>
            </a:r>
            <a:br>
              <a:rPr lang="de-DE" sz="2000" dirty="0"/>
            </a:br>
            <a:r>
              <a:rPr lang="de-DE" sz="2000" dirty="0"/>
              <a:t>nicht genügend abgeholt!</a:t>
            </a:r>
          </a:p>
          <a:p>
            <a:r>
              <a:rPr lang="de-DE" sz="2000" dirty="0"/>
              <a:t>Praxisbezug fehlt!</a:t>
            </a:r>
          </a:p>
          <a:p>
            <a:r>
              <a:rPr lang="de-DE" sz="2000" dirty="0"/>
              <a:t>Digitale Kompetenzen fehlen!</a:t>
            </a:r>
          </a:p>
          <a:p>
            <a:r>
              <a:rPr lang="de-DE" sz="2000" dirty="0"/>
              <a:t>„Falscher Einsatz“!</a:t>
            </a:r>
          </a:p>
          <a:p>
            <a:r>
              <a:rPr lang="de-DE" sz="2000" dirty="0"/>
              <a:t> ...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45D61A4-D42E-394E-B2E9-D21204D4B0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06634" y="1437560"/>
            <a:ext cx="4117980" cy="4367703"/>
          </a:xfrm>
          <a:solidFill>
            <a:srgbClr val="92D050"/>
          </a:solidFill>
          <a:ln>
            <a:solidFill>
              <a:srgbClr val="92D050"/>
            </a:solidFill>
          </a:ln>
        </p:spPr>
        <p:txBody>
          <a:bodyPr/>
          <a:lstStyle/>
          <a:p>
            <a:r>
              <a:rPr lang="de-DE" sz="2000" dirty="0"/>
              <a:t>Ausbildungsreife</a:t>
            </a:r>
          </a:p>
          <a:p>
            <a:r>
              <a:rPr lang="de-DE" sz="2000" dirty="0"/>
              <a:t>Schlüsselkompetenzen - Skills: Selbstführung verbessern!</a:t>
            </a:r>
          </a:p>
          <a:p>
            <a:r>
              <a:rPr lang="de-DE" sz="2000" dirty="0"/>
              <a:t>Verbindliche abgestimmte Konzepte für Schüler / Lehrer / Ausbilder!</a:t>
            </a:r>
          </a:p>
          <a:p>
            <a:r>
              <a:rPr lang="de-DE" sz="2000" dirty="0"/>
              <a:t>Bewusste Gestaltung und Nutzung von Wissensnetzwerken!</a:t>
            </a:r>
          </a:p>
          <a:p>
            <a:r>
              <a:rPr lang="de-DE" sz="2000" dirty="0"/>
              <a:t>Agiles </a:t>
            </a:r>
            <a:r>
              <a:rPr lang="de-DE" sz="2000" dirty="0" err="1"/>
              <a:t>Mindset</a:t>
            </a:r>
            <a:endParaRPr lang="de-DE" sz="2000" dirty="0"/>
          </a:p>
          <a:p>
            <a:r>
              <a:rPr lang="de-DE" sz="2000" dirty="0"/>
              <a:t>Professionelle klassische &amp; DIGITALE Medienkompetenz!</a:t>
            </a:r>
            <a:br>
              <a:rPr lang="de-DE" sz="2000" dirty="0"/>
            </a:br>
            <a:r>
              <a:rPr lang="de-DE" sz="2000" dirty="0"/>
              <a:t>...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959C4E0-CF7D-FB44-8D5A-5897BDD46FBE}"/>
              </a:ext>
            </a:extLst>
          </p:cNvPr>
          <p:cNvSpPr txBox="1">
            <a:spLocks/>
          </p:cNvSpPr>
          <p:nvPr/>
        </p:nvSpPr>
        <p:spPr>
          <a:xfrm>
            <a:off x="0" y="116434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sz="3200" b="1" kern="0" dirty="0">
                <a:solidFill>
                  <a:srgbClr val="0070C0"/>
                </a:solidFill>
              </a:rPr>
              <a:t>Konkrete Erfahrungen von Azubis und Anforderungen der Unternehmen HEUTE!</a:t>
            </a:r>
          </a:p>
        </p:txBody>
      </p:sp>
      <p:pic>
        <p:nvPicPr>
          <p:cNvPr id="7" name="Grafik 4">
            <a:extLst>
              <a:ext uri="{FF2B5EF4-FFF2-40B4-BE49-F238E27FC236}">
                <a16:creationId xmlns:a16="http://schemas.microsoft.com/office/drawing/2014/main" id="{A0D34479-9565-4C48-8001-B0C2D43AF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309320"/>
            <a:ext cx="432246" cy="43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2C3A8BB-409A-BF43-AECA-B6C0DE1E2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10" y="3736070"/>
            <a:ext cx="4352614" cy="228582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49E4A42-84A6-7F4D-8F05-28AF5120828C}"/>
              </a:ext>
            </a:extLst>
          </p:cNvPr>
          <p:cNvSpPr txBox="1"/>
          <p:nvPr/>
        </p:nvSpPr>
        <p:spPr>
          <a:xfrm>
            <a:off x="4932040" y="6633146"/>
            <a:ext cx="43316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pixabay.com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/de/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illustrations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/experiment-experimentieren-5594881/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DB28B1A-7423-A746-8533-56B549A6AE55}"/>
              </a:ext>
            </a:extLst>
          </p:cNvPr>
          <p:cNvSpPr txBox="1"/>
          <p:nvPr/>
        </p:nvSpPr>
        <p:spPr>
          <a:xfrm>
            <a:off x="133777" y="5760284"/>
            <a:ext cx="9010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Ausbilderqualifzierung</a:t>
            </a:r>
            <a:r>
              <a:rPr lang="de-DE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=&gt; geringeren </a:t>
            </a:r>
            <a:r>
              <a:rPr lang="de-DE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Abbrecherquoten</a:t>
            </a:r>
            <a:r>
              <a:rPr lang="de-DE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6" name="Gewitterblitz 5">
            <a:extLst>
              <a:ext uri="{FF2B5EF4-FFF2-40B4-BE49-F238E27FC236}">
                <a16:creationId xmlns:a16="http://schemas.microsoft.com/office/drawing/2014/main" id="{0D51D9AC-C0D6-934A-B8FD-8BF9C8E3D196}"/>
              </a:ext>
            </a:extLst>
          </p:cNvPr>
          <p:cNvSpPr/>
          <p:nvPr/>
        </p:nvSpPr>
        <p:spPr>
          <a:xfrm>
            <a:off x="4165270" y="1289294"/>
            <a:ext cx="843955" cy="1789915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750E018-8679-4541-B0C4-05FDD07B1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877" y="2988147"/>
            <a:ext cx="1730123" cy="95236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4268D81-D3A8-634B-A6EB-25B9C11C65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6013" y="3874551"/>
            <a:ext cx="1773212" cy="97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4456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E8AF6098A897A419DC84AC715BB2967" ma:contentTypeVersion="13" ma:contentTypeDescription="Ein neues Dokument erstellen." ma:contentTypeScope="" ma:versionID="0e1c0e3aabf92183910fa63bada653ac">
  <xsd:schema xmlns:xsd="http://www.w3.org/2001/XMLSchema" xmlns:xs="http://www.w3.org/2001/XMLSchema" xmlns:p="http://schemas.microsoft.com/office/2006/metadata/properties" xmlns:ns2="0d303a3f-0922-4fd7-aadf-9444a212c786" xmlns:ns3="d71faf00-ecf5-46f9-9e71-6c724605d387" targetNamespace="http://schemas.microsoft.com/office/2006/metadata/properties" ma:root="true" ma:fieldsID="aef719979e88b935d890328b9db3bae9" ns2:_="" ns3:_="">
    <xsd:import namespace="0d303a3f-0922-4fd7-aadf-9444a212c786"/>
    <xsd:import namespace="d71faf00-ecf5-46f9-9e71-6c724605d3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303a3f-0922-4fd7-aadf-9444a212c7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1faf00-ecf5-46f9-9e71-6c724605d38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34B2A1-24DF-462D-A5BE-40B379EBBAD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B76C4A6-7767-48F6-8B20-11E3DDB8FC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1F8BD6-6E8A-4B28-A7E2-917D202E55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303a3f-0922-4fd7-aadf-9444a212c786"/>
    <ds:schemaRef ds:uri="d71faf00-ecf5-46f9-9e71-6c724605d3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1300</Words>
  <Application>Microsoft Office PowerPoint</Application>
  <PresentationFormat>Bildschirmpräsentation (4:3)</PresentationFormat>
  <Paragraphs>242</Paragraphs>
  <Slides>27</Slides>
  <Notes>22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Standarddesign</vt:lpstr>
      <vt:lpstr>PowerPoint-Präsentation</vt:lpstr>
      <vt:lpstr>PowerPoint-Präsentation</vt:lpstr>
      <vt:lpstr>PowerPoint-Präsentation</vt:lpstr>
      <vt:lpstr>AGENDA</vt:lpstr>
      <vt:lpstr>AGENDA</vt:lpstr>
      <vt:lpstr>PowerPoint-Präsentation</vt:lpstr>
      <vt:lpstr>PowerPoint-Präsentation</vt:lpstr>
      <vt:lpstr>PowerPoint-Präsentation</vt:lpstr>
      <vt:lpstr>PowerPoint-Präsentation</vt:lpstr>
      <vt:lpstr>AGENDA</vt:lpstr>
      <vt:lpstr>PowerPoint-Präsentation</vt:lpstr>
      <vt:lpstr>PowerPoint-Präsentation</vt:lpstr>
      <vt:lpstr>PowerPoint-Präsentation</vt:lpstr>
      <vt:lpstr>AGENDA</vt:lpstr>
      <vt:lpstr>PowerPoint-Präsentation</vt:lpstr>
      <vt:lpstr>Wir brauchen in sämtlichen Bereichen der TRIADE nachhaltige Ansätze! </vt:lpstr>
      <vt:lpstr>PowerPoint-Präsentation</vt:lpstr>
      <vt:lpstr>AGENDA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BACKUP </vt:lpstr>
      <vt:lpstr>PowerPoint-Präsentation</vt:lpstr>
      <vt:lpstr>PowerPoint-Präsentation</vt:lpstr>
      <vt:lpstr>PowerPoint-Präsentation</vt:lpstr>
    </vt:vector>
  </TitlesOfParts>
  <Company>SKF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NT Workstation</dc:creator>
  <cp:lastModifiedBy>Ole Andersson</cp:lastModifiedBy>
  <cp:revision>755</cp:revision>
  <cp:lastPrinted>2017-11-12T14:34:46Z</cp:lastPrinted>
  <dcterms:created xsi:type="dcterms:W3CDTF">2002-04-11T06:35:35Z</dcterms:created>
  <dcterms:modified xsi:type="dcterms:W3CDTF">2021-11-10T12:34:13Z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0x010100DE8AF6098A897A419DC84AC715BB2967</vt:lpwstr>
  </property>
</Properties>
</file>